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6" r:id="rId2"/>
    <p:sldId id="475" r:id="rId3"/>
    <p:sldId id="476" r:id="rId4"/>
    <p:sldId id="651" r:id="rId5"/>
    <p:sldId id="568" r:id="rId6"/>
    <p:sldId id="569" r:id="rId7"/>
    <p:sldId id="570" r:id="rId8"/>
    <p:sldId id="572" r:id="rId9"/>
    <p:sldId id="613" r:id="rId10"/>
    <p:sldId id="573" r:id="rId11"/>
    <p:sldId id="615" r:id="rId12"/>
    <p:sldId id="614" r:id="rId13"/>
    <p:sldId id="575" r:id="rId14"/>
    <p:sldId id="616" r:id="rId15"/>
    <p:sldId id="480" r:id="rId16"/>
    <p:sldId id="574" r:id="rId17"/>
    <p:sldId id="576" r:id="rId18"/>
    <p:sldId id="617" r:id="rId19"/>
    <p:sldId id="577" r:id="rId20"/>
    <p:sldId id="622" r:id="rId21"/>
    <p:sldId id="578" r:id="rId22"/>
    <p:sldId id="621" r:id="rId23"/>
    <p:sldId id="623" r:id="rId24"/>
    <p:sldId id="624" r:id="rId25"/>
    <p:sldId id="625" r:id="rId26"/>
    <p:sldId id="579" r:id="rId27"/>
    <p:sldId id="652" r:id="rId28"/>
    <p:sldId id="628" r:id="rId29"/>
    <p:sldId id="580" r:id="rId30"/>
    <p:sldId id="626" r:id="rId31"/>
    <p:sldId id="627" r:id="rId32"/>
    <p:sldId id="618" r:id="rId33"/>
    <p:sldId id="653" r:id="rId34"/>
    <p:sldId id="581" r:id="rId35"/>
    <p:sldId id="583" r:id="rId36"/>
    <p:sldId id="584" r:id="rId37"/>
    <p:sldId id="629" r:id="rId38"/>
    <p:sldId id="632" r:id="rId39"/>
    <p:sldId id="587" r:id="rId40"/>
    <p:sldId id="588" r:id="rId41"/>
    <p:sldId id="630" r:id="rId42"/>
    <p:sldId id="631" r:id="rId43"/>
    <p:sldId id="633" r:id="rId44"/>
    <p:sldId id="619" r:id="rId45"/>
    <p:sldId id="585" r:id="rId46"/>
    <p:sldId id="590" r:id="rId47"/>
    <p:sldId id="595" r:id="rId48"/>
    <p:sldId id="594" r:id="rId49"/>
    <p:sldId id="596" r:id="rId50"/>
    <p:sldId id="635" r:id="rId51"/>
    <p:sldId id="636" r:id="rId52"/>
    <p:sldId id="641" r:id="rId53"/>
    <p:sldId id="637" r:id="rId54"/>
    <p:sldId id="638" r:id="rId55"/>
    <p:sldId id="640" r:id="rId56"/>
    <p:sldId id="639" r:id="rId57"/>
    <p:sldId id="634" r:id="rId58"/>
    <p:sldId id="643" r:id="rId59"/>
    <p:sldId id="642" r:id="rId60"/>
    <p:sldId id="654" r:id="rId61"/>
    <p:sldId id="597" r:id="rId62"/>
    <p:sldId id="644" r:id="rId63"/>
    <p:sldId id="598" r:id="rId64"/>
    <p:sldId id="645" r:id="rId65"/>
    <p:sldId id="599" r:id="rId66"/>
    <p:sldId id="646" r:id="rId67"/>
    <p:sldId id="607" r:id="rId68"/>
    <p:sldId id="648" r:id="rId69"/>
    <p:sldId id="612" r:id="rId70"/>
    <p:sldId id="650" r:id="rId71"/>
    <p:sldId id="649" r:id="rId72"/>
    <p:sldId id="610" r:id="rId73"/>
    <p:sldId id="393" r:id="rId7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11F"/>
    <a:srgbClr val="E4B3F3"/>
    <a:srgbClr val="C1D6FF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9238" autoAdjust="0"/>
  </p:normalViewPr>
  <p:slideViewPr>
    <p:cSldViewPr snapToGrid="0">
      <p:cViewPr varScale="1">
        <p:scale>
          <a:sx n="78" d="100"/>
          <a:sy n="78" d="100"/>
        </p:scale>
        <p:origin x="7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CC88-B07C-4C59-9791-7D1EF07AB73C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04D0A-DD96-4FDC-8C1F-CB6AB55DF052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225273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04D0A-DD96-4FDC-8C1F-CB6AB55DF052}" type="slidenum">
              <a:rPr lang="fr-LU" smtClean="0"/>
              <a:t>14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92130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04D0A-DD96-4FDC-8C1F-CB6AB55DF052}" type="slidenum">
              <a:rPr lang="fr-LU" smtClean="0"/>
              <a:t>49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81230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04D0A-DD96-4FDC-8C1F-CB6AB55DF052}" type="slidenum">
              <a:rPr lang="fr-LU" smtClean="0"/>
              <a:t>50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79732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04D0A-DD96-4FDC-8C1F-CB6AB55DF052}" type="slidenum">
              <a:rPr lang="fr-LU" smtClean="0"/>
              <a:t>51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46861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04D0A-DD96-4FDC-8C1F-CB6AB55DF052}" type="slidenum">
              <a:rPr lang="fr-LU" smtClean="0"/>
              <a:t>52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187078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04D0A-DD96-4FDC-8C1F-CB6AB55DF052}" type="slidenum">
              <a:rPr lang="fr-LU" smtClean="0"/>
              <a:t>53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260950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04D0A-DD96-4FDC-8C1F-CB6AB55DF052}" type="slidenum">
              <a:rPr lang="fr-LU" smtClean="0"/>
              <a:t>54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1676930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04D0A-DD96-4FDC-8C1F-CB6AB55DF052}" type="slidenum">
              <a:rPr lang="fr-LU" smtClean="0"/>
              <a:t>55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705507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04D0A-DD96-4FDC-8C1F-CB6AB55DF052}" type="slidenum">
              <a:rPr lang="fr-LU" smtClean="0"/>
              <a:t>56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63564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57788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88031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424619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410291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55513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277030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32218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42703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57088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235850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203666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accent1">
                <a:lumMod val="5000"/>
                <a:lumOff val="95000"/>
              </a:schemeClr>
            </a:gs>
            <a:gs pos="78000">
              <a:schemeClr val="accent1">
                <a:lumMod val="20000"/>
                <a:lumOff val="80000"/>
                <a:alpha val="70000"/>
              </a:schemeClr>
            </a:gs>
            <a:gs pos="89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  <a:alpha val="4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6861-35B6-47ED-8B01-DDBAEEA18D0D}" type="datetimeFigureOut">
              <a:rPr lang="fr-LU" smtClean="0"/>
              <a:t>04/11/2019</a:t>
            </a:fld>
            <a:endParaRPr lang="fr-L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L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7ECB-2761-48F7-AB6E-71B776795B99}" type="slidenum">
              <a:rPr lang="fr-LU" smtClean="0"/>
              <a:t>‹#›</a:t>
            </a:fld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31132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fif"/><Relationship Id="rId4" Type="http://schemas.openxmlformats.org/officeDocument/2006/relationships/image" Target="../media/image16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fif"/><Relationship Id="rId5" Type="http://schemas.openxmlformats.org/officeDocument/2006/relationships/image" Target="../media/image21.jfif"/><Relationship Id="rId4" Type="http://schemas.openxmlformats.org/officeDocument/2006/relationships/image" Target="../media/image20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fif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f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fif"/><Relationship Id="rId5" Type="http://schemas.openxmlformats.org/officeDocument/2006/relationships/image" Target="../media/image47.jfif"/><Relationship Id="rId4" Type="http://schemas.openxmlformats.org/officeDocument/2006/relationships/image" Target="../media/image46.jf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61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fif"/><Relationship Id="rId5" Type="http://schemas.openxmlformats.org/officeDocument/2006/relationships/image" Target="../media/image59.jfif"/><Relationship Id="rId4" Type="http://schemas.openxmlformats.org/officeDocument/2006/relationships/image" Target="../media/image58.jf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owardsdatascience.com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contrast="-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902" cy="3390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3389" y="6161106"/>
            <a:ext cx="2817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</a:t>
            </a:r>
            <a:r>
              <a:rPr lang="fr-LU" sz="2000" b="1" dirty="0"/>
              <a:t>é</a:t>
            </a:r>
            <a:r>
              <a:rPr lang="en-US" sz="2000" b="1" dirty="0" err="1"/>
              <a:t>bastien</a:t>
            </a:r>
            <a:r>
              <a:rPr lang="en-US" sz="2000" b="1" dirty="0"/>
              <a:t> De Landtsheer</a:t>
            </a:r>
            <a:endParaRPr lang="en-US" sz="20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41"/>
          <a:stretch/>
        </p:blipFill>
        <p:spPr>
          <a:xfrm>
            <a:off x="1046" y="4182226"/>
            <a:ext cx="1763544" cy="1095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" y="5277601"/>
            <a:ext cx="1763544" cy="15803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2203" y="575607"/>
            <a:ext cx="5903275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23966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10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</a:t>
            </a:r>
            <a:r>
              <a:rPr lang="fr-LU" sz="3200" dirty="0"/>
              <a:t>Machine Learning in </a:t>
            </a:r>
            <a:r>
              <a:rPr lang="fr-LU" sz="3200" dirty="0" smtClean="0"/>
              <a:t>healthcare:</a:t>
            </a:r>
          </a:p>
          <a:p>
            <a:pPr algn="ctr"/>
            <a:r>
              <a:rPr lang="fr-LU" sz="3200" dirty="0"/>
              <a:t>c</a:t>
            </a:r>
            <a:r>
              <a:rPr lang="fr-LU" sz="3200" dirty="0" smtClean="0"/>
              <a:t>omputer vision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98" y="2402949"/>
            <a:ext cx="3889629" cy="2572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1" y="1586851"/>
            <a:ext cx="4410833" cy="47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4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11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</a:t>
            </a:r>
            <a:r>
              <a:rPr lang="fr-LU" sz="3200" dirty="0"/>
              <a:t>Machine Learning in </a:t>
            </a:r>
            <a:r>
              <a:rPr lang="fr-LU" sz="3200" dirty="0" smtClean="0"/>
              <a:t>healthcare:</a:t>
            </a:r>
          </a:p>
          <a:p>
            <a:pPr algn="ctr"/>
            <a:r>
              <a:rPr lang="fr-LU" sz="3200" dirty="0"/>
              <a:t>c</a:t>
            </a:r>
            <a:r>
              <a:rPr lang="fr-LU" sz="3200" dirty="0" smtClean="0"/>
              <a:t>omputer vision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5208" r="7636" b="5283"/>
          <a:stretch/>
        </p:blipFill>
        <p:spPr>
          <a:xfrm>
            <a:off x="175050" y="1563328"/>
            <a:ext cx="4621161" cy="3667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63" y="1494504"/>
            <a:ext cx="3686671" cy="2412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67" y="4166965"/>
            <a:ext cx="3903867" cy="22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12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</a:t>
            </a:r>
            <a:r>
              <a:rPr lang="fr-LU" sz="3200" dirty="0"/>
              <a:t>Machine Learning in </a:t>
            </a:r>
            <a:r>
              <a:rPr lang="fr-LU" sz="3200" dirty="0" smtClean="0"/>
              <a:t>healthcare:</a:t>
            </a:r>
          </a:p>
          <a:p>
            <a:pPr algn="ctr"/>
            <a:r>
              <a:rPr lang="fr-LU" sz="3200" dirty="0" smtClean="0"/>
              <a:t>Signal </a:t>
            </a:r>
            <a:r>
              <a:rPr lang="fr-LU" sz="3200" dirty="0" err="1" smtClean="0"/>
              <a:t>analysis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088" t="23163" r="12827" b="11125"/>
          <a:stretch/>
        </p:blipFill>
        <p:spPr>
          <a:xfrm>
            <a:off x="512940" y="1504137"/>
            <a:ext cx="8222411" cy="40477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050" y="5676677"/>
            <a:ext cx="8898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 </a:t>
            </a:r>
            <a:r>
              <a:rPr lang="en-US" sz="1400" dirty="0" err="1" smtClean="0"/>
              <a:t>Hannun</a:t>
            </a:r>
            <a:r>
              <a:rPr lang="en-US" sz="1400" dirty="0"/>
              <a:t>, A. Y., </a:t>
            </a:r>
            <a:r>
              <a:rPr lang="en-US" sz="1400" dirty="0" err="1"/>
              <a:t>Rajpurkar</a:t>
            </a:r>
            <a:r>
              <a:rPr lang="en-US" sz="1400" dirty="0"/>
              <a:t>, P., </a:t>
            </a:r>
            <a:r>
              <a:rPr lang="en-US" sz="1400" dirty="0" err="1"/>
              <a:t>Haghpanahi</a:t>
            </a:r>
            <a:r>
              <a:rPr lang="en-US" sz="1400" dirty="0"/>
              <a:t>, M., </a:t>
            </a:r>
            <a:r>
              <a:rPr lang="en-US" sz="1400" dirty="0" err="1"/>
              <a:t>Tison</a:t>
            </a:r>
            <a:r>
              <a:rPr lang="en-US" sz="1400" dirty="0"/>
              <a:t>, G. H., Bourn, C., </a:t>
            </a:r>
            <a:r>
              <a:rPr lang="en-US" sz="1400" dirty="0" err="1"/>
              <a:t>Turakhia</a:t>
            </a:r>
            <a:r>
              <a:rPr lang="en-US" sz="1400" dirty="0"/>
              <a:t>, M. P., &amp; Ng, A. Y. (2019). Cardiologist-level arrhythmia detection and classification in ambulatory electrocardiograms using a deep neural network. Nature medicine, 25(1), </a:t>
            </a:r>
            <a:r>
              <a:rPr lang="en-US" sz="1400" dirty="0" smtClean="0"/>
              <a:t>65–69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497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13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</a:t>
            </a:r>
            <a:r>
              <a:rPr lang="fr-LU" sz="3200" dirty="0"/>
              <a:t>Machine Learning in </a:t>
            </a:r>
            <a:r>
              <a:rPr lang="fr-LU" sz="3200" dirty="0" smtClean="0"/>
              <a:t>healthcare:</a:t>
            </a:r>
          </a:p>
          <a:p>
            <a:pPr algn="ctr"/>
            <a:r>
              <a:rPr lang="fr-LU" sz="3200" dirty="0" smtClean="0"/>
              <a:t>Super-</a:t>
            </a:r>
            <a:r>
              <a:rPr lang="fr-LU" sz="3200" dirty="0" err="1" smtClean="0"/>
              <a:t>resolution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4" y="4532534"/>
            <a:ext cx="3205585" cy="1748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4" y="1347020"/>
            <a:ext cx="2946400" cy="294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75" y="1347020"/>
            <a:ext cx="5212874" cy="2606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3" y="4093514"/>
            <a:ext cx="4194072" cy="22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3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14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</a:t>
            </a:r>
            <a:r>
              <a:rPr lang="fr-LU" sz="3200" dirty="0"/>
              <a:t>Machine Learning in </a:t>
            </a:r>
            <a:r>
              <a:rPr lang="fr-LU" sz="3200" dirty="0" smtClean="0"/>
              <a:t>healthcare:</a:t>
            </a:r>
          </a:p>
          <a:p>
            <a:pPr algn="ctr"/>
            <a:r>
              <a:rPr lang="fr-LU" sz="3200" dirty="0" err="1" smtClean="0"/>
              <a:t>other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" y="1226627"/>
            <a:ext cx="2803697" cy="4485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86" y="1853608"/>
            <a:ext cx="5949170" cy="26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5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15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Data exploration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65471" y="934065"/>
            <a:ext cx="86720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 smtClean="0"/>
              <a:t>80% of the effort of data </a:t>
            </a:r>
            <a:r>
              <a:rPr lang="fr-LU" sz="1600" dirty="0" err="1" smtClean="0"/>
              <a:t>modeling</a:t>
            </a:r>
            <a:r>
              <a:rPr lang="fr-LU" sz="1600" dirty="0" smtClean="0"/>
              <a:t> </a:t>
            </a:r>
            <a:r>
              <a:rPr lang="fr-LU" sz="1600" dirty="0" err="1" smtClean="0"/>
              <a:t>is</a:t>
            </a:r>
            <a:r>
              <a:rPr lang="fr-LU" sz="1600" dirty="0" smtClean="0"/>
              <a:t> </a:t>
            </a:r>
            <a:r>
              <a:rPr lang="fr-LU" sz="1600" dirty="0" err="1" smtClean="0"/>
              <a:t>cleaning</a:t>
            </a:r>
            <a:r>
              <a:rPr lang="fr-LU" sz="1600" dirty="0" smtClean="0"/>
              <a:t> the data.</a:t>
            </a:r>
          </a:p>
          <a:p>
            <a:endParaRPr lang="fr-LU" sz="1600" dirty="0" smtClean="0"/>
          </a:p>
          <a:p>
            <a:r>
              <a:rPr lang="fr-LU" sz="1600" dirty="0" smtClean="0"/>
              <a:t>Data </a:t>
            </a:r>
            <a:r>
              <a:rPr lang="fr-LU" sz="1600" dirty="0" err="1" smtClean="0"/>
              <a:t>rarely</a:t>
            </a:r>
            <a:r>
              <a:rPr lang="fr-LU" sz="1600" dirty="0" smtClean="0"/>
              <a:t> </a:t>
            </a:r>
            <a:r>
              <a:rPr lang="fr-LU" sz="1600" dirty="0" err="1" smtClean="0"/>
              <a:t>comes</a:t>
            </a:r>
            <a:r>
              <a:rPr lang="fr-LU" sz="1600" dirty="0" smtClean="0"/>
              <a:t> clean. </a:t>
            </a:r>
            <a:r>
              <a:rPr lang="fr-LU" sz="1600" dirty="0" err="1" smtClean="0"/>
              <a:t>Interesting</a:t>
            </a:r>
            <a:r>
              <a:rPr lang="fr-LU" sz="1600" dirty="0" smtClean="0"/>
              <a:t> data </a:t>
            </a:r>
            <a:r>
              <a:rPr lang="fr-LU" sz="1600" dirty="0" err="1" smtClean="0"/>
              <a:t>is</a:t>
            </a:r>
            <a:r>
              <a:rPr lang="fr-LU" sz="1600" dirty="0" smtClean="0"/>
              <a:t> </a:t>
            </a:r>
            <a:r>
              <a:rPr lang="fr-LU" sz="1600" dirty="0" err="1" smtClean="0"/>
              <a:t>often</a:t>
            </a:r>
            <a:r>
              <a:rPr lang="fr-LU" sz="1600" dirty="0" smtClean="0"/>
              <a:t> </a:t>
            </a:r>
            <a:r>
              <a:rPr lang="fr-LU" sz="1600" dirty="0" err="1" smtClean="0"/>
              <a:t>aggregated</a:t>
            </a:r>
            <a:r>
              <a:rPr lang="fr-LU" sz="1600" dirty="0" smtClean="0"/>
              <a:t>, </a:t>
            </a:r>
            <a:r>
              <a:rPr lang="fr-LU" sz="1600" dirty="0" err="1" smtClean="0"/>
              <a:t>scraped</a:t>
            </a:r>
            <a:r>
              <a:rPr lang="fr-LU" sz="1600" dirty="0" smtClean="0"/>
              <a:t> </a:t>
            </a:r>
            <a:r>
              <a:rPr lang="fr-LU" sz="1600" dirty="0" err="1" smtClean="0"/>
              <a:t>from</a:t>
            </a:r>
            <a:r>
              <a:rPr lang="fr-LU" sz="1600" dirty="0" smtClean="0"/>
              <a:t> web, or </a:t>
            </a:r>
            <a:r>
              <a:rPr lang="fr-LU" sz="1600" dirty="0" err="1" smtClean="0"/>
              <a:t>combined</a:t>
            </a:r>
            <a:r>
              <a:rPr lang="fr-LU" sz="1600" dirty="0" smtClean="0"/>
              <a:t> </a:t>
            </a:r>
            <a:r>
              <a:rPr lang="fr-LU" sz="1600" dirty="0" err="1" smtClean="0"/>
              <a:t>from</a:t>
            </a:r>
            <a:r>
              <a:rPr lang="fr-LU" sz="1600" dirty="0" smtClean="0"/>
              <a:t> </a:t>
            </a:r>
            <a:r>
              <a:rPr lang="fr-LU" sz="1600" dirty="0" err="1" smtClean="0"/>
              <a:t>different</a:t>
            </a:r>
            <a:r>
              <a:rPr lang="fr-LU" sz="1600" dirty="0" smtClean="0"/>
              <a:t> sources. Main </a:t>
            </a:r>
            <a:r>
              <a:rPr lang="fr-LU" sz="1600" dirty="0" err="1" smtClean="0"/>
              <a:t>steps</a:t>
            </a:r>
            <a:r>
              <a:rPr lang="fr-LU" sz="1600" dirty="0" smtClean="0"/>
              <a:t> are:</a:t>
            </a:r>
          </a:p>
          <a:p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Standardize</a:t>
            </a:r>
            <a:r>
              <a:rPr lang="fr-LU" sz="1600" dirty="0"/>
              <a:t> </a:t>
            </a:r>
            <a:r>
              <a:rPr lang="fr-LU" sz="1600" dirty="0" err="1" smtClean="0"/>
              <a:t>gene</a:t>
            </a:r>
            <a:r>
              <a:rPr lang="fr-LU" sz="1600" dirty="0" smtClean="0"/>
              <a:t> </a:t>
            </a:r>
            <a:r>
              <a:rPr lang="fr-LU" sz="1600" dirty="0" err="1" smtClean="0"/>
              <a:t>names</a:t>
            </a:r>
            <a:r>
              <a:rPr lang="fr-LU" sz="1600" dirty="0" smtClean="0"/>
              <a:t>, use of </a:t>
            </a:r>
            <a:r>
              <a:rPr lang="fr-LU" sz="1600" dirty="0" err="1" smtClean="0"/>
              <a:t>capitals</a:t>
            </a:r>
            <a:r>
              <a:rPr lang="fr-LU" sz="1600" dirty="0" smtClean="0"/>
              <a:t>, </a:t>
            </a:r>
            <a:r>
              <a:rPr lang="fr-LU" sz="1600" dirty="0" err="1" smtClean="0"/>
              <a:t>units</a:t>
            </a:r>
            <a:r>
              <a:rPr lang="fr-LU" sz="1600" dirty="0" smtClean="0"/>
              <a:t> </a:t>
            </a:r>
            <a:r>
              <a:rPr lang="fr-LU" sz="1600" dirty="0" err="1" smtClean="0"/>
              <a:t>etc</a:t>
            </a:r>
            <a:r>
              <a:rPr lang="fr-LU" sz="1600" dirty="0" smtClean="0"/>
              <a:t> </a:t>
            </a:r>
            <a:endParaRPr lang="fr-LU" sz="1600" dirty="0"/>
          </a:p>
          <a:p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Removing</a:t>
            </a:r>
            <a:r>
              <a:rPr lang="fr-LU" sz="1600" dirty="0" smtClean="0"/>
              <a:t> ‘</a:t>
            </a:r>
            <a:r>
              <a:rPr lang="fr-LU" sz="1600" dirty="0" err="1" smtClean="0"/>
              <a:t>bad</a:t>
            </a:r>
            <a:r>
              <a:rPr lang="fr-LU" sz="1600" dirty="0" smtClean="0"/>
              <a:t>’ </a:t>
            </a:r>
            <a:r>
              <a:rPr lang="fr-LU" sz="1600" dirty="0" err="1" smtClean="0"/>
              <a:t>samples</a:t>
            </a:r>
            <a:endParaRPr lang="fr-LU" sz="1600" dirty="0" smtClean="0"/>
          </a:p>
          <a:p>
            <a:pPr marL="742950" lvl="1" indent="-285750">
              <a:buFontTx/>
              <a:buChar char="-"/>
            </a:pPr>
            <a:r>
              <a:rPr lang="fr-LU" sz="1600" dirty="0"/>
              <a:t>d</a:t>
            </a:r>
            <a:r>
              <a:rPr lang="fr-LU" sz="1600" dirty="0" smtClean="0"/>
              <a:t>ates in the future, typos, etc.</a:t>
            </a:r>
          </a:p>
          <a:p>
            <a:pPr marL="742950" lvl="1" indent="-285750">
              <a:buFontTx/>
              <a:buChar char="-"/>
            </a:pPr>
            <a:r>
              <a:rPr lang="fr-LU" sz="1600" dirty="0" err="1"/>
              <a:t>t</a:t>
            </a:r>
            <a:r>
              <a:rPr lang="fr-LU" sz="1600" dirty="0" err="1" smtClean="0"/>
              <a:t>oo</a:t>
            </a:r>
            <a:r>
              <a:rPr lang="fr-LU" sz="1600" dirty="0" smtClean="0"/>
              <a:t> </a:t>
            </a:r>
            <a:r>
              <a:rPr lang="fr-LU" sz="1600" dirty="0" err="1" smtClean="0"/>
              <a:t>much</a:t>
            </a:r>
            <a:r>
              <a:rPr lang="fr-LU" sz="1600" dirty="0" smtClean="0"/>
              <a:t> </a:t>
            </a:r>
            <a:r>
              <a:rPr lang="fr-LU" sz="1600" dirty="0" err="1" smtClean="0"/>
              <a:t>missing</a:t>
            </a:r>
            <a:r>
              <a:rPr lang="fr-LU" sz="1600" dirty="0" smtClean="0"/>
              <a:t> data</a:t>
            </a:r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Removing</a:t>
            </a:r>
            <a:r>
              <a:rPr lang="fr-LU" sz="1600" dirty="0" smtClean="0"/>
              <a:t> ‘</a:t>
            </a:r>
            <a:r>
              <a:rPr lang="fr-LU" sz="1600" dirty="0" err="1" smtClean="0"/>
              <a:t>bad</a:t>
            </a:r>
            <a:r>
              <a:rPr lang="fr-LU" sz="1600" dirty="0" smtClean="0"/>
              <a:t>’ </a:t>
            </a:r>
            <a:r>
              <a:rPr lang="fr-LU" sz="1600" dirty="0" err="1" smtClean="0"/>
              <a:t>features</a:t>
            </a:r>
            <a:endParaRPr lang="fr-LU" sz="1600" dirty="0" smtClean="0"/>
          </a:p>
          <a:p>
            <a:pPr marL="742950" lvl="1" indent="-285750">
              <a:buFontTx/>
              <a:buChar char="-"/>
            </a:pPr>
            <a:r>
              <a:rPr lang="fr-LU" sz="1600" dirty="0" smtClean="0"/>
              <a:t>pure noise (ID </a:t>
            </a:r>
            <a:r>
              <a:rPr lang="fr-LU" sz="1600" dirty="0" err="1" smtClean="0"/>
              <a:t>numbers</a:t>
            </a:r>
            <a:r>
              <a:rPr lang="fr-LU" sz="1600" dirty="0" smtClean="0"/>
              <a:t> etc.)</a:t>
            </a:r>
          </a:p>
          <a:p>
            <a:pPr marL="742950" lvl="1" indent="-285750">
              <a:buFontTx/>
              <a:buChar char="-"/>
            </a:pPr>
            <a:r>
              <a:rPr lang="fr-LU" sz="1600" dirty="0"/>
              <a:t>invariants</a:t>
            </a:r>
          </a:p>
          <a:p>
            <a:pPr marL="742950" lvl="1" indent="-285750">
              <a:buFontTx/>
              <a:buChar char="-"/>
            </a:pPr>
            <a:r>
              <a:rPr lang="fr-LU" sz="1600" dirty="0" err="1" smtClean="0"/>
              <a:t>correlated</a:t>
            </a:r>
            <a:endParaRPr lang="fr-LU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77" y="4264503"/>
            <a:ext cx="6542218" cy="219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16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Data exploration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 err="1" smtClean="0"/>
              <a:t>Example</a:t>
            </a:r>
            <a:r>
              <a:rPr lang="fr-LU" sz="1600" dirty="0" smtClean="0"/>
              <a:t>: </a:t>
            </a:r>
            <a:r>
              <a:rPr lang="fr-LU" sz="1600" dirty="0" err="1" smtClean="0"/>
              <a:t>wine</a:t>
            </a:r>
            <a:r>
              <a:rPr lang="fr-LU" sz="1600" dirty="0" smtClean="0"/>
              <a:t> </a:t>
            </a:r>
            <a:r>
              <a:rPr lang="fr-LU" sz="1600" dirty="0" err="1" smtClean="0"/>
              <a:t>quality</a:t>
            </a:r>
            <a:r>
              <a:rPr lang="fr-LU" sz="1600" dirty="0" smtClean="0"/>
              <a:t> </a:t>
            </a:r>
            <a:r>
              <a:rPr lang="fr-LU" sz="1600" dirty="0" err="1" smtClean="0"/>
              <a:t>dataset</a:t>
            </a:r>
            <a:r>
              <a:rPr lang="fr-LU" sz="1600" dirty="0"/>
              <a:t> (https://archive.ics.uci.edu/ml/datasets/wine+quality)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9" y="1760239"/>
            <a:ext cx="8347930" cy="1839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35"/>
          <a:stretch/>
        </p:blipFill>
        <p:spPr>
          <a:xfrm>
            <a:off x="64967" y="3854082"/>
            <a:ext cx="3008671" cy="2485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7"/>
          <a:stretch/>
        </p:blipFill>
        <p:spPr>
          <a:xfrm>
            <a:off x="3195484" y="4072499"/>
            <a:ext cx="5761704" cy="195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17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Data exploration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 err="1" smtClean="0"/>
              <a:t>Feature</a:t>
            </a:r>
            <a:r>
              <a:rPr lang="fr-LU" sz="1600" dirty="0" smtClean="0"/>
              <a:t> cross-</a:t>
            </a:r>
            <a:r>
              <a:rPr lang="fr-LU" sz="1600" dirty="0" err="1" smtClean="0"/>
              <a:t>correlation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82" y="1483202"/>
            <a:ext cx="6003565" cy="45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18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Data exploration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6" y="4704784"/>
            <a:ext cx="8763806" cy="16289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6" y="1026805"/>
            <a:ext cx="8763806" cy="34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19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Machine-Learning framework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0"/>
          <a:stretch/>
        </p:blipFill>
        <p:spPr>
          <a:xfrm>
            <a:off x="29063" y="1356852"/>
            <a:ext cx="9017832" cy="39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Outline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101207" y="1115302"/>
            <a:ext cx="52246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Applications of Machine Learning in healthcare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Genomics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Epidemiology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Vision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Others</a:t>
            </a:r>
          </a:p>
          <a:p>
            <a:pPr lvl="1"/>
            <a:endParaRPr lang="en-US" sz="1200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Data exploration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Distributions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Correlation analysis</a:t>
            </a:r>
          </a:p>
          <a:p>
            <a:pPr lvl="1"/>
            <a:endParaRPr lang="en-US" sz="1200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 Machine Learning Framework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Data Preprocessing steps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Metrics and Objective Functions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Feature engineering and selection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Validation </a:t>
            </a:r>
            <a:r>
              <a:rPr lang="en-US" sz="1400" dirty="0" smtClean="0"/>
              <a:t>scheme</a:t>
            </a:r>
            <a:endParaRPr lang="en-US" sz="1400" dirty="0" smtClean="0"/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Gradient </a:t>
            </a:r>
            <a:r>
              <a:rPr lang="en-US" sz="1400" dirty="0" smtClean="0"/>
              <a:t>descent</a:t>
            </a:r>
            <a:endParaRPr lang="en-US" sz="1400" dirty="0" smtClean="0"/>
          </a:p>
          <a:p>
            <a:pPr lvl="1"/>
            <a:endParaRPr lang="en-US" sz="1200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Algorithms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Supervised Regression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Supervised Classification </a:t>
            </a:r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en-US" sz="1400" dirty="0" err="1" smtClean="0"/>
              <a:t>Ensembling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40164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20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Machine-Learning framework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 err="1" smtClean="0"/>
              <a:t>Feature</a:t>
            </a:r>
            <a:r>
              <a:rPr lang="fr-LU" sz="1600" dirty="0" smtClean="0"/>
              <a:t> </a:t>
            </a:r>
            <a:r>
              <a:rPr lang="fr-LU" sz="1600" dirty="0" err="1" smtClean="0"/>
              <a:t>scaling</a:t>
            </a:r>
            <a:r>
              <a:rPr lang="fr-LU" sz="1600" dirty="0" smtClean="0"/>
              <a:t>: </a:t>
            </a:r>
            <a:r>
              <a:rPr lang="fr-LU" sz="1600" dirty="0" err="1" smtClean="0"/>
              <a:t>making</a:t>
            </a:r>
            <a:r>
              <a:rPr lang="fr-LU" sz="1600" dirty="0" smtClean="0"/>
              <a:t> sure all </a:t>
            </a:r>
            <a:r>
              <a:rPr lang="fr-LU" sz="1600" dirty="0" err="1" smtClean="0"/>
              <a:t>features</a:t>
            </a:r>
            <a:r>
              <a:rPr lang="fr-LU" sz="1600" dirty="0" smtClean="0"/>
              <a:t> are on the </a:t>
            </a:r>
            <a:r>
              <a:rPr lang="fr-LU" sz="1600" dirty="0" err="1" smtClean="0"/>
              <a:t>same</a:t>
            </a:r>
            <a:r>
              <a:rPr lang="fr-LU" sz="1600" dirty="0" smtClean="0"/>
              <a:t> </a:t>
            </a:r>
            <a:r>
              <a:rPr lang="fr-LU" sz="1600" dirty="0" err="1" smtClean="0"/>
              <a:t>scale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4" y="1413500"/>
            <a:ext cx="3629025" cy="3038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97" y="1442995"/>
            <a:ext cx="4931437" cy="1917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91" y="4027736"/>
            <a:ext cx="1266825" cy="542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91" y="4817336"/>
            <a:ext cx="1876425" cy="54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90" y="5625217"/>
            <a:ext cx="1790700" cy="542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2535" y="4049458"/>
            <a:ext cx="16339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Standardization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Mean normalization</a:t>
            </a:r>
          </a:p>
          <a:p>
            <a:endParaRPr lang="en-US" sz="1600" dirty="0" smtClean="0"/>
          </a:p>
          <a:p>
            <a:endParaRPr lang="en-US" sz="1400" dirty="0"/>
          </a:p>
          <a:p>
            <a:r>
              <a:rPr lang="en-US" sz="1600" dirty="0" smtClean="0"/>
              <a:t>Min-max scaling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66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21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Machine-Learning framework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Imputation</a:t>
            </a:r>
            <a:endParaRPr lang="fr-LU" sz="1600" dirty="0" smtClean="0"/>
          </a:p>
          <a:p>
            <a:endParaRPr lang="fr-LU" sz="1600" dirty="0"/>
          </a:p>
          <a:p>
            <a:r>
              <a:rPr lang="en-US" sz="1600" dirty="0" smtClean="0"/>
              <a:t>Mean imputation: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Fast and easy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Only continuous data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Introduces bias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r>
              <a:rPr lang="en-US" sz="1600" dirty="0" smtClean="0"/>
              <a:t>Median/Most frequent: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Fast and easy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Works on categorical data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Introduces bias</a:t>
            </a:r>
          </a:p>
          <a:p>
            <a:pPr marL="285750" indent="-285750">
              <a:buFontTx/>
              <a:buChar char="-"/>
            </a:pPr>
            <a:endParaRPr lang="en-US" sz="1200" dirty="0" smtClean="0"/>
          </a:p>
          <a:p>
            <a:r>
              <a:rPr lang="en-US" sz="1600" dirty="0" smtClean="0"/>
              <a:t>Regression/Interpolation: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Stochastic or not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Dependent of the model assumptions</a:t>
            </a:r>
          </a:p>
          <a:p>
            <a:endParaRPr lang="en-US" sz="1200" dirty="0"/>
          </a:p>
          <a:p>
            <a:r>
              <a:rPr lang="en-US" sz="1600" dirty="0" smtClean="0"/>
              <a:t>K-NN imputation: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Computationally intensive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Accounts for feature dependency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400" dirty="0" err="1"/>
              <a:t>Talwar</a:t>
            </a:r>
            <a:r>
              <a:rPr lang="en-US" sz="1400" dirty="0"/>
              <a:t>, D., </a:t>
            </a:r>
            <a:r>
              <a:rPr lang="en-US" sz="1400" dirty="0" err="1"/>
              <a:t>Mongia</a:t>
            </a:r>
            <a:r>
              <a:rPr lang="en-US" sz="1400" dirty="0"/>
              <a:t>, A., </a:t>
            </a:r>
            <a:r>
              <a:rPr lang="en-US" sz="1400" dirty="0" err="1"/>
              <a:t>Sengupta</a:t>
            </a:r>
            <a:r>
              <a:rPr lang="en-US" sz="1400" dirty="0"/>
              <a:t>, D. et al. </a:t>
            </a:r>
            <a:r>
              <a:rPr lang="en-US" sz="1400" dirty="0" err="1"/>
              <a:t>AutoImpute</a:t>
            </a:r>
            <a:r>
              <a:rPr lang="en-US" sz="1400" dirty="0"/>
              <a:t>: </a:t>
            </a:r>
            <a:r>
              <a:rPr lang="en-US" sz="1400" dirty="0" err="1"/>
              <a:t>Autoencoder</a:t>
            </a:r>
            <a:r>
              <a:rPr lang="en-US" sz="1400" dirty="0"/>
              <a:t> based imputation of single-cell RNA-</a:t>
            </a:r>
            <a:r>
              <a:rPr lang="en-US" sz="1400" dirty="0" err="1"/>
              <a:t>seq</a:t>
            </a:r>
            <a:r>
              <a:rPr lang="en-US" sz="1400" dirty="0"/>
              <a:t> data. </a:t>
            </a:r>
            <a:r>
              <a:rPr lang="en-US" sz="1400" dirty="0" err="1"/>
              <a:t>Sci</a:t>
            </a:r>
            <a:r>
              <a:rPr lang="en-US" sz="1400" dirty="0"/>
              <a:t> Rep 8, 16329 (2018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709652" y="2143432"/>
            <a:ext cx="4011561" cy="19389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There </a:t>
            </a:r>
            <a:r>
              <a:rPr lang="en-US" sz="2400" dirty="0"/>
              <a:t>is no way to recover the missing data. Often the only goal is to make the algorithm work and keeping as much incomplete data as </a:t>
            </a:r>
            <a:r>
              <a:rPr lang="en-US" sz="2400" dirty="0" smtClean="0"/>
              <a:t>possible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02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22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Machine-Learning framework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err="1" smtClean="0"/>
              <a:t>Imbalanced</a:t>
            </a:r>
            <a:r>
              <a:rPr lang="fr-LU" dirty="0" smtClean="0"/>
              <a:t> </a:t>
            </a:r>
            <a:r>
              <a:rPr lang="fr-LU" dirty="0" err="1" smtClean="0"/>
              <a:t>datasets</a:t>
            </a:r>
            <a:r>
              <a:rPr lang="fr-LU" dirty="0" smtClean="0"/>
              <a:t> are a </a:t>
            </a:r>
            <a:r>
              <a:rPr lang="fr-LU" dirty="0" err="1" smtClean="0"/>
              <a:t>typical</a:t>
            </a:r>
            <a:r>
              <a:rPr lang="fr-LU" dirty="0" smtClean="0"/>
              <a:t> </a:t>
            </a:r>
            <a:r>
              <a:rPr lang="fr-LU" dirty="0" err="1" smtClean="0"/>
              <a:t>problem</a:t>
            </a:r>
            <a:r>
              <a:rPr lang="fr-LU" dirty="0" smtClean="0"/>
              <a:t> in </a:t>
            </a:r>
            <a:r>
              <a:rPr lang="fr-LU" dirty="0" err="1" smtClean="0"/>
              <a:t>biological</a:t>
            </a:r>
            <a:r>
              <a:rPr lang="fr-LU" dirty="0" smtClean="0"/>
              <a:t> sciences</a:t>
            </a:r>
          </a:p>
          <a:p>
            <a:endParaRPr lang="fr-L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7" y="1376539"/>
            <a:ext cx="4708412" cy="2347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20" y="1376539"/>
            <a:ext cx="3227211" cy="32272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169" y="5660386"/>
            <a:ext cx="8396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Review: </a:t>
            </a:r>
            <a:r>
              <a:rPr lang="en-US" sz="1600" dirty="0" smtClean="0"/>
              <a:t>More, </a:t>
            </a:r>
            <a:r>
              <a:rPr lang="en-US" sz="1600" dirty="0" err="1" smtClean="0"/>
              <a:t>Ajinkya</a:t>
            </a:r>
            <a:r>
              <a:rPr lang="en-US" sz="1600" dirty="0" smtClean="0"/>
              <a:t> (2016</a:t>
            </a:r>
            <a:r>
              <a:rPr lang="en-US" sz="1600" dirty="0" smtClean="0"/>
              <a:t>) </a:t>
            </a:r>
            <a:r>
              <a:rPr lang="en-US" sz="1600" dirty="0" smtClean="0"/>
              <a:t>Survey </a:t>
            </a:r>
            <a:r>
              <a:rPr lang="en-US" sz="1600" dirty="0"/>
              <a:t>of resampling techniques for improving classification performance in unbalanced datasets, arXiv:1608.06048</a:t>
            </a:r>
          </a:p>
          <a:p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1277" y="3982062"/>
            <a:ext cx="515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Classifiers have unstable objective functions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Problems in training/test partitions</a:t>
            </a:r>
          </a:p>
        </p:txBody>
      </p:sp>
    </p:spTree>
    <p:extLst>
      <p:ext uri="{BB962C8B-B14F-4D97-AF65-F5344CB8AC3E}">
        <p14:creationId xmlns:p14="http://schemas.microsoft.com/office/powerpoint/2010/main" val="22545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23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Imbalanced datasets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22" y="4424010"/>
            <a:ext cx="5204841" cy="1529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22" y="1073842"/>
            <a:ext cx="5204841" cy="335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24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Under/Over-sampling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8" y="3788511"/>
            <a:ext cx="8062452" cy="2418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8" y="1042328"/>
            <a:ext cx="8062452" cy="2418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486" y="668593"/>
            <a:ext cx="36674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</a:t>
            </a:r>
            <a:r>
              <a:rPr lang="en-US" dirty="0" err="1" smtClean="0"/>
              <a:t>undersampling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Centroid-based </a:t>
            </a:r>
            <a:r>
              <a:rPr lang="en-US" dirty="0" err="1" smtClean="0"/>
              <a:t>undersampling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9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25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242" y="184364"/>
            <a:ext cx="5179142" cy="51791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0010" y="184364"/>
            <a:ext cx="1622322" cy="4031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08839" y="184364"/>
            <a:ext cx="1622322" cy="4031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26194" y="2773935"/>
            <a:ext cx="1622322" cy="4031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SMOTE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08839" y="2773934"/>
            <a:ext cx="1622322" cy="4031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AdaSYN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1613" y="5535561"/>
            <a:ext cx="855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He</a:t>
            </a:r>
            <a:r>
              <a:rPr lang="en-US" sz="1200" dirty="0"/>
              <a:t>, </a:t>
            </a:r>
            <a:r>
              <a:rPr lang="en-US" sz="1200" dirty="0" err="1"/>
              <a:t>Haibo</a:t>
            </a:r>
            <a:r>
              <a:rPr lang="en-US" sz="1200" dirty="0"/>
              <a:t>, Yang Bai, Edwardo A. Garcia, and </a:t>
            </a:r>
            <a:r>
              <a:rPr lang="en-US" sz="1200" dirty="0" err="1"/>
              <a:t>Shutao</a:t>
            </a:r>
            <a:r>
              <a:rPr lang="en-US" sz="1200" dirty="0"/>
              <a:t> Li. </a:t>
            </a:r>
            <a:r>
              <a:rPr lang="en-US" sz="1200" dirty="0" smtClean="0"/>
              <a:t>ADASYN</a:t>
            </a:r>
            <a:r>
              <a:rPr lang="en-US" sz="1200" dirty="0"/>
              <a:t>: Adaptive synthetic sampling approach for imbalanced learning</a:t>
            </a:r>
            <a:r>
              <a:rPr lang="en-US" sz="1200" dirty="0" smtClean="0"/>
              <a:t>, </a:t>
            </a:r>
            <a:r>
              <a:rPr lang="en-US" sz="1200" dirty="0"/>
              <a:t>In IEEE International Joint Conference on Neural Networks (IEEE World Congress on Computational Intelligence), pp. 1322-1328, </a:t>
            </a:r>
            <a:r>
              <a:rPr lang="en-US" sz="1200" dirty="0" smtClean="0"/>
              <a:t>2008.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N</a:t>
            </a:r>
            <a:r>
              <a:rPr lang="en-US" sz="1200" dirty="0"/>
              <a:t>. V. Chawla, K. W. Bowyer, L. </a:t>
            </a:r>
            <a:r>
              <a:rPr lang="en-US" sz="1200" dirty="0" err="1"/>
              <a:t>O.Hall</a:t>
            </a:r>
            <a:r>
              <a:rPr lang="en-US" sz="1200" dirty="0"/>
              <a:t>, W. P. </a:t>
            </a:r>
            <a:r>
              <a:rPr lang="en-US" sz="1200" dirty="0" err="1"/>
              <a:t>Kegelmeyer</a:t>
            </a:r>
            <a:r>
              <a:rPr lang="en-US" sz="1200" dirty="0"/>
              <a:t>, </a:t>
            </a:r>
            <a:r>
              <a:rPr lang="en-US" sz="1200" dirty="0" smtClean="0"/>
              <a:t>SMOTE</a:t>
            </a:r>
            <a:r>
              <a:rPr lang="en-US" sz="1200" dirty="0"/>
              <a:t>: synthetic minority over-sampling technique</a:t>
            </a:r>
            <a:r>
              <a:rPr lang="en-US" sz="1200" dirty="0" smtClean="0"/>
              <a:t>, </a:t>
            </a:r>
            <a:r>
              <a:rPr lang="en-US" sz="1200" dirty="0"/>
              <a:t>Journal of artificial intelligence research, 16, 321-357, 2002.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264" y="707923"/>
            <a:ext cx="288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Over-sampling methods try to generate new synthetic samples ‘’in-between’ the actual ones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0" y="1956619"/>
            <a:ext cx="11454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Datapoints</a:t>
            </a:r>
            <a:r>
              <a:rPr lang="en-US" sz="1050" dirty="0" smtClean="0"/>
              <a:t> </a:t>
            </a:r>
            <a:r>
              <a:rPr lang="en-US" sz="1050" dirty="0" err="1" smtClean="0"/>
              <a:t>surimpose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4287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26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Machine-Learning framework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err="1" smtClean="0"/>
              <a:t>Fitting</a:t>
            </a:r>
            <a:r>
              <a:rPr lang="fr-LU" dirty="0" smtClean="0"/>
              <a:t> and </a:t>
            </a:r>
            <a:r>
              <a:rPr lang="fr-LU" dirty="0" err="1" smtClean="0"/>
              <a:t>error</a:t>
            </a:r>
            <a:r>
              <a:rPr lang="fr-LU" dirty="0" smtClean="0"/>
              <a:t> </a:t>
            </a:r>
            <a:r>
              <a:rPr lang="fr-LU" dirty="0" err="1" smtClean="0"/>
              <a:t>functions</a:t>
            </a:r>
            <a:endParaRPr lang="fr-LU" dirty="0" smtClean="0"/>
          </a:p>
          <a:p>
            <a:endParaRPr lang="fr-LU" sz="1600" dirty="0" smtClean="0"/>
          </a:p>
          <a:p>
            <a:endParaRPr lang="fr-LU" sz="1600" dirty="0"/>
          </a:p>
          <a:p>
            <a:r>
              <a:rPr lang="fr-LU" sz="1600" dirty="0" smtClean="0"/>
              <a:t>For </a:t>
            </a:r>
            <a:r>
              <a:rPr lang="fr-LU" sz="1600" dirty="0" err="1" smtClean="0"/>
              <a:t>regression</a:t>
            </a:r>
            <a:r>
              <a:rPr lang="fr-LU" sz="1600" dirty="0" smtClean="0"/>
              <a:t>:</a:t>
            </a:r>
          </a:p>
          <a:p>
            <a:endParaRPr lang="fr-LU" sz="1600" dirty="0"/>
          </a:p>
          <a:p>
            <a:pPr marL="1200150" lvl="2" indent="-285750">
              <a:buFontTx/>
              <a:buChar char="-"/>
            </a:pPr>
            <a:r>
              <a:rPr lang="fr-LU" sz="1600" dirty="0" err="1" smtClean="0"/>
              <a:t>Sum</a:t>
            </a:r>
            <a:r>
              <a:rPr lang="fr-LU" sz="1600" dirty="0" smtClean="0"/>
              <a:t> of </a:t>
            </a:r>
            <a:r>
              <a:rPr lang="fr-LU" sz="1600" dirty="0" err="1" smtClean="0"/>
              <a:t>squared</a:t>
            </a:r>
            <a:r>
              <a:rPr lang="fr-LU" sz="1600" dirty="0" smtClean="0"/>
              <a:t> </a:t>
            </a:r>
            <a:r>
              <a:rPr lang="fr-LU" sz="1600" dirty="0" err="1" smtClean="0"/>
              <a:t>errors</a:t>
            </a:r>
            <a:endParaRPr lang="fr-LU" sz="1600" dirty="0" smtClean="0"/>
          </a:p>
          <a:p>
            <a:pPr marL="1200150" lvl="2" indent="-285750">
              <a:buFontTx/>
              <a:buChar char="-"/>
            </a:pPr>
            <a:endParaRPr lang="fr-LU" sz="1600" dirty="0"/>
          </a:p>
          <a:p>
            <a:pPr marL="1200150" lvl="2" indent="-285750">
              <a:buFontTx/>
              <a:buChar char="-"/>
            </a:pPr>
            <a:endParaRPr lang="fr-LU" sz="1600" dirty="0" smtClean="0"/>
          </a:p>
          <a:p>
            <a:pPr marL="1200150" lvl="2" indent="-285750">
              <a:buFontTx/>
              <a:buChar char="-"/>
            </a:pPr>
            <a:r>
              <a:rPr lang="fr-LU" sz="1600" dirty="0" err="1" smtClean="0"/>
              <a:t>Sum</a:t>
            </a:r>
            <a:r>
              <a:rPr lang="fr-LU" sz="1600" dirty="0" smtClean="0"/>
              <a:t> of </a:t>
            </a:r>
            <a:r>
              <a:rPr lang="fr-LU" sz="1600" dirty="0" err="1" smtClean="0"/>
              <a:t>absolute</a:t>
            </a:r>
            <a:r>
              <a:rPr lang="fr-LU" sz="1600" dirty="0" smtClean="0"/>
              <a:t> </a:t>
            </a:r>
            <a:r>
              <a:rPr lang="fr-LU" sz="1600" dirty="0" err="1" smtClean="0"/>
              <a:t>errors</a:t>
            </a:r>
            <a:endParaRPr lang="fr-LU" sz="1600" dirty="0" smtClean="0"/>
          </a:p>
          <a:p>
            <a:endParaRPr lang="fr-LU" sz="1600" dirty="0"/>
          </a:p>
          <a:p>
            <a:endParaRPr lang="fr-LU" sz="1600" dirty="0"/>
          </a:p>
          <a:p>
            <a:endParaRPr lang="fr-LU" sz="1600" dirty="0" smtClean="0"/>
          </a:p>
          <a:p>
            <a:r>
              <a:rPr lang="fr-LU" sz="1600" dirty="0" smtClean="0"/>
              <a:t>For classification:</a:t>
            </a:r>
          </a:p>
          <a:p>
            <a:endParaRPr lang="fr-LU" sz="1600" dirty="0"/>
          </a:p>
          <a:p>
            <a:pPr marL="1200150" lvl="2" indent="-285750">
              <a:buFontTx/>
              <a:buChar char="-"/>
            </a:pPr>
            <a:r>
              <a:rPr lang="fr-LU" sz="1600" dirty="0" smtClean="0"/>
              <a:t>Log-</a:t>
            </a:r>
            <a:r>
              <a:rPr lang="fr-LU" sz="1600" dirty="0" err="1" smtClean="0"/>
              <a:t>loss</a:t>
            </a:r>
            <a:endParaRPr lang="fr-LU" sz="1600" dirty="0" smtClean="0"/>
          </a:p>
          <a:p>
            <a:pPr marL="1200150" lvl="2" indent="-285750">
              <a:buFontTx/>
              <a:buChar char="-"/>
            </a:pPr>
            <a:endParaRPr lang="fr-LU" sz="1600" dirty="0"/>
          </a:p>
          <a:p>
            <a:pPr marL="1200150" lvl="2" indent="-285750">
              <a:buFontTx/>
              <a:buChar char="-"/>
            </a:pPr>
            <a:endParaRPr lang="fr-LU" sz="1600" dirty="0" smtClean="0"/>
          </a:p>
          <a:p>
            <a:pPr marL="1200150" lvl="2" indent="-285750">
              <a:buFontTx/>
              <a:buChar char="-"/>
            </a:pPr>
            <a:endParaRPr lang="fr-LU" sz="1600" dirty="0" smtClean="0"/>
          </a:p>
          <a:p>
            <a:pPr marL="1200150" lvl="2" indent="-285750">
              <a:buFontTx/>
              <a:buChar char="-"/>
            </a:pPr>
            <a:r>
              <a:rPr lang="fr-LU" sz="1600" dirty="0" err="1" smtClean="0"/>
              <a:t>Hinge</a:t>
            </a:r>
            <a:r>
              <a:rPr lang="fr-LU" sz="1600" dirty="0" smtClean="0"/>
              <a:t> </a:t>
            </a:r>
            <a:r>
              <a:rPr lang="fr-LU" sz="1600" dirty="0" err="1" smtClean="0"/>
              <a:t>loss</a:t>
            </a:r>
            <a:endParaRPr lang="fr-LU" sz="1600" dirty="0" smtClean="0"/>
          </a:p>
          <a:p>
            <a:pPr lvl="2"/>
            <a:r>
              <a:rPr lang="fr-LU" sz="1200" dirty="0" smtClean="0"/>
              <a:t>(</a:t>
            </a:r>
            <a:r>
              <a:rPr lang="fr-LU" sz="1200" dirty="0" err="1" smtClean="0"/>
              <a:t>penalizes</a:t>
            </a:r>
            <a:r>
              <a:rPr lang="fr-LU" sz="1200" dirty="0" smtClean="0"/>
              <a:t> </a:t>
            </a:r>
            <a:r>
              <a:rPr lang="fr-LU" sz="1200" dirty="0" err="1" smtClean="0"/>
              <a:t>wrong</a:t>
            </a:r>
            <a:r>
              <a:rPr lang="fr-LU" sz="1200" dirty="0" smtClean="0"/>
              <a:t> </a:t>
            </a:r>
            <a:r>
              <a:rPr lang="fr-LU" sz="1200" dirty="0" err="1" smtClean="0"/>
              <a:t>predictions</a:t>
            </a:r>
            <a:r>
              <a:rPr lang="fr-LU" sz="1200" dirty="0" smtClean="0"/>
              <a:t> but </a:t>
            </a:r>
            <a:r>
              <a:rPr lang="fr-LU" sz="1200" dirty="0" err="1" smtClean="0"/>
              <a:t>also</a:t>
            </a:r>
            <a:r>
              <a:rPr lang="fr-LU" sz="1200" dirty="0" smtClean="0"/>
              <a:t> </a:t>
            </a:r>
          </a:p>
          <a:p>
            <a:pPr lvl="2"/>
            <a:r>
              <a:rPr lang="fr-LU" sz="1200" dirty="0" smtClean="0"/>
              <a:t>correct </a:t>
            </a:r>
            <a:r>
              <a:rPr lang="fr-LU" sz="1200" dirty="0" err="1" smtClean="0"/>
              <a:t>ones</a:t>
            </a:r>
            <a:r>
              <a:rPr lang="fr-LU" sz="1200" dirty="0" smtClean="0"/>
              <a:t> </a:t>
            </a:r>
            <a:r>
              <a:rPr lang="fr-LU" sz="1200" dirty="0" err="1" smtClean="0"/>
              <a:t>that</a:t>
            </a:r>
            <a:r>
              <a:rPr lang="fr-LU" sz="1200" dirty="0" smtClean="0"/>
              <a:t> are not confident)</a:t>
            </a:r>
            <a:r>
              <a:rPr lang="fr-LU" sz="1600" dirty="0" smtClean="0"/>
              <a:t> 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"/>
          <a:stretch/>
        </p:blipFill>
        <p:spPr>
          <a:xfrm>
            <a:off x="3990209" y="1840540"/>
            <a:ext cx="2646566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208" y="2673014"/>
            <a:ext cx="2638425" cy="895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2" y="5094117"/>
            <a:ext cx="4010025" cy="96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1" t="11194" r="2725" b="21974"/>
          <a:stretch/>
        </p:blipFill>
        <p:spPr>
          <a:xfrm>
            <a:off x="4557252" y="4109884"/>
            <a:ext cx="3456039" cy="9933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50"/>
          <a:stretch/>
        </p:blipFill>
        <p:spPr>
          <a:xfrm>
            <a:off x="4009872" y="4132092"/>
            <a:ext cx="54738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27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Machine-Learning framework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Distance </a:t>
            </a:r>
            <a:r>
              <a:rPr lang="fr-LU" dirty="0" err="1" smtClean="0"/>
              <a:t>metrics</a:t>
            </a:r>
            <a:r>
              <a:rPr lang="fr-LU" dirty="0" smtClean="0"/>
              <a:t> (</a:t>
            </a:r>
            <a:r>
              <a:rPr lang="fr-LU" dirty="0" err="1" smtClean="0"/>
              <a:t>two</a:t>
            </a:r>
            <a:r>
              <a:rPr lang="fr-LU" dirty="0" smtClean="0"/>
              <a:t> or more dimensions)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44" y="1690499"/>
            <a:ext cx="5994605" cy="44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6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28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Machine-Learning framework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84" b="31653"/>
          <a:stretch/>
        </p:blipFill>
        <p:spPr>
          <a:xfrm>
            <a:off x="3879311" y="1137304"/>
            <a:ext cx="4733748" cy="24998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0194" y="1120876"/>
            <a:ext cx="33855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Bootstrapping:</a:t>
            </a:r>
          </a:p>
          <a:p>
            <a:endParaRPr lang="en-US" dirty="0"/>
          </a:p>
          <a:p>
            <a:r>
              <a:rPr lang="en-US" dirty="0" smtClean="0"/>
              <a:t>Resampling method </a:t>
            </a:r>
            <a:r>
              <a:rPr lang="en-US" b="1" dirty="0" smtClean="0"/>
              <a:t>with replacement</a:t>
            </a:r>
            <a:r>
              <a:rPr lang="en-US" dirty="0" smtClean="0"/>
              <a:t> to generate a slightly different dataset</a:t>
            </a:r>
          </a:p>
          <a:p>
            <a:endParaRPr lang="en-US" dirty="0"/>
          </a:p>
          <a:p>
            <a:r>
              <a:rPr lang="en-US" dirty="0" smtClean="0"/>
              <a:t>Generally used to assess the </a:t>
            </a:r>
            <a:r>
              <a:rPr lang="en-US" b="1" dirty="0" smtClean="0"/>
              <a:t>confidence interval </a:t>
            </a:r>
            <a:r>
              <a:rPr lang="en-US" dirty="0" smtClean="0"/>
              <a:t>on model parameters estimates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29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 is regularization?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07904" y="2780928"/>
            <a:ext cx="20239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707904" y="1124744"/>
            <a:ext cx="0" cy="1656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707313" y="1321887"/>
            <a:ext cx="1898542" cy="1425844"/>
          </a:xfrm>
          <a:custGeom>
            <a:avLst/>
            <a:gdLst>
              <a:gd name="connsiteX0" fmla="*/ 0 w 1898542"/>
              <a:gd name="connsiteY0" fmla="*/ 1425844 h 1425844"/>
              <a:gd name="connsiteX1" fmla="*/ 604434 w 1898542"/>
              <a:gd name="connsiteY1" fmla="*/ 1208868 h 1425844"/>
              <a:gd name="connsiteX2" fmla="*/ 1030637 w 1898542"/>
              <a:gd name="connsiteY2" fmla="*/ 751668 h 1425844"/>
              <a:gd name="connsiteX3" fmla="*/ 1441342 w 1898542"/>
              <a:gd name="connsiteY3" fmla="*/ 193729 h 1425844"/>
              <a:gd name="connsiteX4" fmla="*/ 1898542 w 1898542"/>
              <a:gd name="connsiteY4" fmla="*/ 0 h 142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8542" h="1425844">
                <a:moveTo>
                  <a:pt x="0" y="1425844"/>
                </a:moveTo>
                <a:cubicBezTo>
                  <a:pt x="216330" y="1373537"/>
                  <a:pt x="432661" y="1321231"/>
                  <a:pt x="604434" y="1208868"/>
                </a:cubicBezTo>
                <a:cubicBezTo>
                  <a:pt x="776207" y="1096505"/>
                  <a:pt x="891152" y="920858"/>
                  <a:pt x="1030637" y="751668"/>
                </a:cubicBezTo>
                <a:cubicBezTo>
                  <a:pt x="1170122" y="582478"/>
                  <a:pt x="1296691" y="319007"/>
                  <a:pt x="1441342" y="193729"/>
                </a:cubicBezTo>
                <a:cubicBezTo>
                  <a:pt x="1585993" y="68451"/>
                  <a:pt x="1742267" y="34225"/>
                  <a:pt x="1898542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5813" y="108261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sz="1200" dirty="0" err="1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t</a:t>
            </a:r>
            <a:r>
              <a:rPr lang="fr-LU" sz="1200" dirty="0" err="1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rue</a:t>
            </a:r>
            <a:r>
              <a:rPr lang="fr-LU" sz="12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system</a:t>
            </a:r>
            <a:endParaRPr lang="fr-LU" sz="1200" dirty="0">
              <a:solidFill>
                <a:schemeClr val="bg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915170" y="2564904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35733" y="2204864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939789" y="1783072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119809" y="1359614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53531" y="1376729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99829" y="1469250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723765" y="2094352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260302" y="2528900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775533" y="2692322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08288" y="1516476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759769" y="1847331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6748" y="1490265"/>
            <a:ext cx="2446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LU" sz="12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Data = </a:t>
            </a:r>
            <a:r>
              <a:rPr lang="fr-LU" sz="1200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true</a:t>
            </a:r>
            <a:r>
              <a:rPr lang="fr-LU" sz="12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 signal + RANDOM NOISE</a:t>
            </a:r>
            <a:endParaRPr lang="fr-LU" sz="12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0143" y="5197069"/>
            <a:ext cx="20239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0143" y="3540885"/>
            <a:ext cx="0" cy="1656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47409" y="4981045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67972" y="4621005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72028" y="4199213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52048" y="3775755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285770" y="3792870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132068" y="3885391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556004" y="4510493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92541" y="4945041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7772" y="5108463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840527" y="3932617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592008" y="4263472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707904" y="5197069"/>
            <a:ext cx="20239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707904" y="3540885"/>
            <a:ext cx="0" cy="1656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3915170" y="4981045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435733" y="4621005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939789" y="4199213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119809" y="3775755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453531" y="3792870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299829" y="3885391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723765" y="4510493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4260302" y="4945041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75533" y="5108463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08288" y="3932617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759769" y="4263472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906829" y="5197731"/>
            <a:ext cx="20239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906829" y="3541547"/>
            <a:ext cx="0" cy="1656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114095" y="4981707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634658" y="4621667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138714" y="4199875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8318734" y="3776417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8652456" y="3793532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8498754" y="3886053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922690" y="4511155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7459227" y="4945703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6974458" y="5109125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207213" y="3933279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7958694" y="4264134"/>
            <a:ext cx="72008" cy="72008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71924" y="3729446"/>
            <a:ext cx="1685854" cy="1415022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3721028" y="3729446"/>
            <a:ext cx="1898542" cy="1425844"/>
          </a:xfrm>
          <a:custGeom>
            <a:avLst/>
            <a:gdLst>
              <a:gd name="connsiteX0" fmla="*/ 0 w 1898542"/>
              <a:gd name="connsiteY0" fmla="*/ 1425844 h 1425844"/>
              <a:gd name="connsiteX1" fmla="*/ 604434 w 1898542"/>
              <a:gd name="connsiteY1" fmla="*/ 1208868 h 1425844"/>
              <a:gd name="connsiteX2" fmla="*/ 1030637 w 1898542"/>
              <a:gd name="connsiteY2" fmla="*/ 751668 h 1425844"/>
              <a:gd name="connsiteX3" fmla="*/ 1441342 w 1898542"/>
              <a:gd name="connsiteY3" fmla="*/ 193729 h 1425844"/>
              <a:gd name="connsiteX4" fmla="*/ 1898542 w 1898542"/>
              <a:gd name="connsiteY4" fmla="*/ 0 h 142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8542" h="1425844">
                <a:moveTo>
                  <a:pt x="0" y="1425844"/>
                </a:moveTo>
                <a:cubicBezTo>
                  <a:pt x="216330" y="1373537"/>
                  <a:pt x="432661" y="1321231"/>
                  <a:pt x="604434" y="1208868"/>
                </a:cubicBezTo>
                <a:cubicBezTo>
                  <a:pt x="776207" y="1096505"/>
                  <a:pt x="891152" y="920858"/>
                  <a:pt x="1030637" y="751668"/>
                </a:cubicBezTo>
                <a:cubicBezTo>
                  <a:pt x="1170122" y="582478"/>
                  <a:pt x="1296691" y="319007"/>
                  <a:pt x="1441342" y="193729"/>
                </a:cubicBezTo>
                <a:cubicBezTo>
                  <a:pt x="1585993" y="68451"/>
                  <a:pt x="1742267" y="34225"/>
                  <a:pt x="1898542" y="0"/>
                </a:cubicBezTo>
              </a:path>
            </a:pathLst>
          </a:cu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6927742" y="3700530"/>
            <a:ext cx="1929539" cy="1473793"/>
          </a:xfrm>
          <a:custGeom>
            <a:avLst/>
            <a:gdLst>
              <a:gd name="connsiteX0" fmla="*/ 0 w 1929539"/>
              <a:gd name="connsiteY0" fmla="*/ 1456841 h 1473793"/>
              <a:gd name="connsiteX1" fmla="*/ 108489 w 1929539"/>
              <a:gd name="connsiteY1" fmla="*/ 1441342 h 1473793"/>
              <a:gd name="connsiteX2" fmla="*/ 302217 w 1929539"/>
              <a:gd name="connsiteY2" fmla="*/ 1162373 h 1473793"/>
              <a:gd name="connsiteX3" fmla="*/ 488197 w 1929539"/>
              <a:gd name="connsiteY3" fmla="*/ 1325105 h 1473793"/>
              <a:gd name="connsiteX4" fmla="*/ 681926 w 1929539"/>
              <a:gd name="connsiteY4" fmla="*/ 999641 h 1473793"/>
              <a:gd name="connsiteX5" fmla="*/ 860156 w 1929539"/>
              <a:gd name="connsiteY5" fmla="*/ 1007390 h 1473793"/>
              <a:gd name="connsiteX6" fmla="*/ 991892 w 1929539"/>
              <a:gd name="connsiteY6" fmla="*/ 906651 h 1473793"/>
              <a:gd name="connsiteX7" fmla="*/ 1069383 w 1929539"/>
              <a:gd name="connsiteY7" fmla="*/ 643180 h 1473793"/>
              <a:gd name="connsiteX8" fmla="*/ 1216617 w 1929539"/>
              <a:gd name="connsiteY8" fmla="*/ 519193 h 1473793"/>
              <a:gd name="connsiteX9" fmla="*/ 1379350 w 1929539"/>
              <a:gd name="connsiteY9" fmla="*/ 170481 h 1473793"/>
              <a:gd name="connsiteX10" fmla="*/ 1588577 w 1929539"/>
              <a:gd name="connsiteY10" fmla="*/ 240224 h 1473793"/>
              <a:gd name="connsiteX11" fmla="*/ 1929539 w 1929539"/>
              <a:gd name="connsiteY11" fmla="*/ 0 h 14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29539" h="1473793">
                <a:moveTo>
                  <a:pt x="0" y="1456841"/>
                </a:moveTo>
                <a:cubicBezTo>
                  <a:pt x="29060" y="1473630"/>
                  <a:pt x="58120" y="1490420"/>
                  <a:pt x="108489" y="1441342"/>
                </a:cubicBezTo>
                <a:cubicBezTo>
                  <a:pt x="158859" y="1392264"/>
                  <a:pt x="238932" y="1181746"/>
                  <a:pt x="302217" y="1162373"/>
                </a:cubicBezTo>
                <a:cubicBezTo>
                  <a:pt x="365502" y="1143000"/>
                  <a:pt x="424912" y="1352227"/>
                  <a:pt x="488197" y="1325105"/>
                </a:cubicBezTo>
                <a:cubicBezTo>
                  <a:pt x="551482" y="1297983"/>
                  <a:pt x="619933" y="1052594"/>
                  <a:pt x="681926" y="999641"/>
                </a:cubicBezTo>
                <a:cubicBezTo>
                  <a:pt x="743919" y="946688"/>
                  <a:pt x="808495" y="1022888"/>
                  <a:pt x="860156" y="1007390"/>
                </a:cubicBezTo>
                <a:cubicBezTo>
                  <a:pt x="911817" y="991892"/>
                  <a:pt x="957021" y="967353"/>
                  <a:pt x="991892" y="906651"/>
                </a:cubicBezTo>
                <a:cubicBezTo>
                  <a:pt x="1026763" y="845949"/>
                  <a:pt x="1031929" y="707756"/>
                  <a:pt x="1069383" y="643180"/>
                </a:cubicBezTo>
                <a:cubicBezTo>
                  <a:pt x="1106837" y="578604"/>
                  <a:pt x="1164956" y="597976"/>
                  <a:pt x="1216617" y="519193"/>
                </a:cubicBezTo>
                <a:cubicBezTo>
                  <a:pt x="1268278" y="440410"/>
                  <a:pt x="1317357" y="216976"/>
                  <a:pt x="1379350" y="170481"/>
                </a:cubicBezTo>
                <a:cubicBezTo>
                  <a:pt x="1441343" y="123986"/>
                  <a:pt x="1496879" y="268637"/>
                  <a:pt x="1588577" y="240224"/>
                </a:cubicBezTo>
                <a:cubicBezTo>
                  <a:pt x="1680275" y="211810"/>
                  <a:pt x="1804907" y="105905"/>
                  <a:pt x="1929539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49199" y="5223550"/>
            <a:ext cx="13404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LU" sz="2000" dirty="0" err="1" smtClean="0">
                <a:cs typeface="Times New Roman" panose="02020603050405020304" pitchFamily="18" charset="0"/>
              </a:rPr>
              <a:t>Under</a:t>
            </a:r>
            <a:r>
              <a:rPr lang="fr-LU" dirty="0" err="1" smtClean="0">
                <a:cs typeface="Times New Roman" panose="02020603050405020304" pitchFamily="18" charset="0"/>
              </a:rPr>
              <a:t>fit</a:t>
            </a:r>
            <a:endParaRPr lang="fr-LU" dirty="0" smtClean="0">
              <a:cs typeface="Times New Roman" panose="02020603050405020304" pitchFamily="18" charset="0"/>
            </a:endParaRPr>
          </a:p>
          <a:p>
            <a:pPr algn="ctr"/>
            <a:r>
              <a:rPr lang="fr-LU" dirty="0" smtClean="0">
                <a:cs typeface="Times New Roman" panose="02020603050405020304" pitchFamily="18" charset="0"/>
              </a:rPr>
              <a:t>=</a:t>
            </a:r>
          </a:p>
          <a:p>
            <a:pPr algn="ctr"/>
            <a:r>
              <a:rPr lang="fr-LU" dirty="0" smtClean="0">
                <a:cs typeface="Times New Roman" panose="02020603050405020304" pitchFamily="18" charset="0"/>
              </a:rPr>
              <a:t>Small model</a:t>
            </a:r>
          </a:p>
          <a:p>
            <a:pPr algn="ctr"/>
            <a:r>
              <a:rPr lang="fr-LU" dirty="0" smtClean="0">
                <a:cs typeface="Times New Roman" panose="02020603050405020304" pitchFamily="18" charset="0"/>
              </a:rPr>
              <a:t>Large </a:t>
            </a:r>
            <a:r>
              <a:rPr lang="fr-LU" dirty="0" err="1" smtClean="0">
                <a:cs typeface="Times New Roman" panose="02020603050405020304" pitchFamily="18" charset="0"/>
              </a:rPr>
              <a:t>errors</a:t>
            </a:r>
            <a:endParaRPr lang="fr-LU" dirty="0"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37306" y="5252832"/>
            <a:ext cx="1988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LU" dirty="0" smtClean="0">
                <a:cs typeface="Times New Roman" panose="02020603050405020304" pitchFamily="18" charset="0"/>
              </a:rPr>
              <a:t>Optimal model</a:t>
            </a:r>
          </a:p>
          <a:p>
            <a:pPr algn="ctr"/>
            <a:r>
              <a:rPr lang="fr-LU" dirty="0" smtClean="0">
                <a:cs typeface="Times New Roman" panose="02020603050405020304" pitchFamily="18" charset="0"/>
              </a:rPr>
              <a:t>=</a:t>
            </a:r>
          </a:p>
          <a:p>
            <a:pPr algn="ctr"/>
            <a:r>
              <a:rPr lang="en-US" dirty="0" smtClean="0">
                <a:cs typeface="Times New Roman" panose="02020603050405020304" pitchFamily="18" charset="0"/>
              </a:rPr>
              <a:t>More generalizable</a:t>
            </a:r>
            <a:endParaRPr lang="fr-LU" dirty="0"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23809" y="5223550"/>
            <a:ext cx="134177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LU" sz="2000" dirty="0" err="1" smtClean="0">
                <a:cs typeface="Times New Roman" panose="02020603050405020304" pitchFamily="18" charset="0"/>
              </a:rPr>
              <a:t>Over</a:t>
            </a:r>
            <a:r>
              <a:rPr lang="fr-LU" dirty="0" err="1" smtClean="0">
                <a:cs typeface="Times New Roman" panose="02020603050405020304" pitchFamily="18" charset="0"/>
              </a:rPr>
              <a:t>fit</a:t>
            </a:r>
            <a:endParaRPr lang="fr-LU" dirty="0" smtClean="0">
              <a:cs typeface="Times New Roman" panose="02020603050405020304" pitchFamily="18" charset="0"/>
            </a:endParaRPr>
          </a:p>
          <a:p>
            <a:pPr algn="ctr"/>
            <a:r>
              <a:rPr lang="fr-LU" dirty="0" smtClean="0">
                <a:cs typeface="Times New Roman" panose="02020603050405020304" pitchFamily="18" charset="0"/>
              </a:rPr>
              <a:t>=</a:t>
            </a:r>
          </a:p>
          <a:p>
            <a:pPr algn="ctr"/>
            <a:r>
              <a:rPr lang="fr-LU" dirty="0" smtClean="0">
                <a:cs typeface="Times New Roman" panose="02020603050405020304" pitchFamily="18" charset="0"/>
              </a:rPr>
              <a:t>Large model</a:t>
            </a:r>
          </a:p>
          <a:p>
            <a:pPr algn="ctr"/>
            <a:r>
              <a:rPr lang="fr-LU" dirty="0" smtClean="0">
                <a:cs typeface="Times New Roman" panose="02020603050405020304" pitchFamily="18" charset="0"/>
              </a:rPr>
              <a:t>Small </a:t>
            </a:r>
            <a:r>
              <a:rPr lang="fr-LU" dirty="0" err="1" smtClean="0">
                <a:cs typeface="Times New Roman" panose="02020603050405020304" pitchFamily="18" charset="0"/>
              </a:rPr>
              <a:t>errors</a:t>
            </a:r>
            <a:endParaRPr lang="fr-LU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What</a:t>
            </a:r>
            <a:r>
              <a:rPr lang="fr-LU" sz="3200" dirty="0" smtClean="0"/>
              <a:t> </a:t>
            </a:r>
            <a:r>
              <a:rPr lang="fr-LU" sz="3200" dirty="0" err="1" smtClean="0"/>
              <a:t>is</a:t>
            </a:r>
            <a:r>
              <a:rPr lang="fr-LU" sz="3200" dirty="0" smtClean="0"/>
              <a:t> machine </a:t>
            </a:r>
            <a:r>
              <a:rPr lang="fr-LU" sz="3200" dirty="0" err="1" smtClean="0"/>
              <a:t>learning</a:t>
            </a:r>
            <a:r>
              <a:rPr lang="fr-LU" sz="3200" dirty="0" smtClean="0"/>
              <a:t>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00" y="1292702"/>
            <a:ext cx="7189888" cy="43069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7791" y="5599688"/>
            <a:ext cx="4222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100" i="1" dirty="0" err="1"/>
              <a:t>Vijay</a:t>
            </a:r>
            <a:r>
              <a:rPr lang="fr-LU" sz="1100" i="1" dirty="0"/>
              <a:t> </a:t>
            </a:r>
            <a:r>
              <a:rPr lang="fr-LU" sz="1100" i="1" dirty="0" err="1"/>
              <a:t>Kotu</a:t>
            </a:r>
            <a:r>
              <a:rPr lang="fr-LU" sz="1100" i="1" dirty="0"/>
              <a:t>, Bala </a:t>
            </a:r>
            <a:r>
              <a:rPr lang="fr-LU" sz="1100" i="1" dirty="0" err="1"/>
              <a:t>Deshpande</a:t>
            </a:r>
            <a:r>
              <a:rPr lang="fr-LU" sz="1100" i="1" dirty="0"/>
              <a:t>, in Data Science (Second Edition), 2019</a:t>
            </a:r>
            <a:endParaRPr lang="fr-LU" sz="1100" dirty="0"/>
          </a:p>
        </p:txBody>
      </p:sp>
    </p:spTree>
    <p:extLst>
      <p:ext uri="{BB962C8B-B14F-4D97-AF65-F5344CB8AC3E}">
        <p14:creationId xmlns:p14="http://schemas.microsoft.com/office/powerpoint/2010/main" val="57718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519" y="313509"/>
            <a:ext cx="787255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Regularization penalizes for model size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30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16995" y="1303506"/>
            <a:ext cx="1" cy="40369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416996" y="5340485"/>
            <a:ext cx="49838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59713" y="5327515"/>
            <a:ext cx="119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size</a:t>
            </a:r>
            <a:endParaRPr lang="fr-LU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16106" y="1835061"/>
            <a:ext cx="143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 function</a:t>
            </a:r>
            <a:endParaRPr lang="fr-LU" dirty="0"/>
          </a:p>
        </p:txBody>
      </p:sp>
      <p:sp>
        <p:nvSpPr>
          <p:cNvPr id="28" name="Rectangle 27"/>
          <p:cNvSpPr/>
          <p:nvPr/>
        </p:nvSpPr>
        <p:spPr>
          <a:xfrm>
            <a:off x="1556426" y="2655651"/>
            <a:ext cx="252919" cy="2678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29" name="Rectangle 28"/>
          <p:cNvSpPr/>
          <p:nvPr/>
        </p:nvSpPr>
        <p:spPr>
          <a:xfrm>
            <a:off x="1931019" y="3949430"/>
            <a:ext cx="261919" cy="139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0" name="Rectangle 29"/>
          <p:cNvSpPr/>
          <p:nvPr/>
        </p:nvSpPr>
        <p:spPr>
          <a:xfrm>
            <a:off x="2305612" y="4046706"/>
            <a:ext cx="252919" cy="1293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1" name="Rectangle 30"/>
          <p:cNvSpPr/>
          <p:nvPr/>
        </p:nvSpPr>
        <p:spPr>
          <a:xfrm>
            <a:off x="2680205" y="4299626"/>
            <a:ext cx="243919" cy="104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2" name="Rectangle 31"/>
          <p:cNvSpPr/>
          <p:nvPr/>
        </p:nvSpPr>
        <p:spPr>
          <a:xfrm>
            <a:off x="3045798" y="4385539"/>
            <a:ext cx="252919" cy="950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3" name="Rectangle 32"/>
          <p:cNvSpPr/>
          <p:nvPr/>
        </p:nvSpPr>
        <p:spPr>
          <a:xfrm>
            <a:off x="3420391" y="4455268"/>
            <a:ext cx="252919" cy="878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4" name="Rectangle 33"/>
          <p:cNvSpPr/>
          <p:nvPr/>
        </p:nvSpPr>
        <p:spPr>
          <a:xfrm>
            <a:off x="3794984" y="4640917"/>
            <a:ext cx="232267" cy="693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5" name="Rectangle 34"/>
          <p:cNvSpPr/>
          <p:nvPr/>
        </p:nvSpPr>
        <p:spPr>
          <a:xfrm>
            <a:off x="4169577" y="4886679"/>
            <a:ext cx="256508" cy="44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6" name="TextBox 35"/>
          <p:cNvSpPr txBox="1"/>
          <p:nvPr/>
        </p:nvSpPr>
        <p:spPr>
          <a:xfrm>
            <a:off x="5068111" y="2650536"/>
            <a:ext cx="3608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more parameters in a model, the smaller the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error</a:t>
            </a:r>
            <a:r>
              <a:rPr lang="en-US" dirty="0" smtClean="0"/>
              <a:t> compared to the training set BUT overfitting</a:t>
            </a:r>
            <a:endParaRPr lang="fr-LU" dirty="0"/>
          </a:p>
        </p:txBody>
      </p:sp>
    </p:spTree>
    <p:extLst>
      <p:ext uri="{BB962C8B-B14F-4D97-AF65-F5344CB8AC3E}">
        <p14:creationId xmlns:p14="http://schemas.microsoft.com/office/powerpoint/2010/main" val="261006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519" y="313509"/>
            <a:ext cx="787255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Regularization </a:t>
            </a:r>
            <a:r>
              <a:rPr lang="en-US" sz="2800" dirty="0"/>
              <a:t>penalizes for model size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31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16995" y="1303506"/>
            <a:ext cx="1" cy="40369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416996" y="5340485"/>
            <a:ext cx="49838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59713" y="5327515"/>
            <a:ext cx="119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size</a:t>
            </a:r>
            <a:endParaRPr lang="fr-LU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16106" y="1835061"/>
            <a:ext cx="143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 function</a:t>
            </a:r>
            <a:endParaRPr lang="fr-LU" dirty="0"/>
          </a:p>
        </p:txBody>
      </p:sp>
      <p:sp>
        <p:nvSpPr>
          <p:cNvPr id="28" name="Rectangle 27"/>
          <p:cNvSpPr/>
          <p:nvPr/>
        </p:nvSpPr>
        <p:spPr>
          <a:xfrm>
            <a:off x="1556426" y="2655651"/>
            <a:ext cx="252919" cy="2678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29" name="Rectangle 28"/>
          <p:cNvSpPr/>
          <p:nvPr/>
        </p:nvSpPr>
        <p:spPr>
          <a:xfrm>
            <a:off x="1931020" y="3949430"/>
            <a:ext cx="252112" cy="1391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0" name="Rectangle 29"/>
          <p:cNvSpPr/>
          <p:nvPr/>
        </p:nvSpPr>
        <p:spPr>
          <a:xfrm>
            <a:off x="2305612" y="4046706"/>
            <a:ext cx="252919" cy="1293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1" name="Rectangle 30"/>
          <p:cNvSpPr/>
          <p:nvPr/>
        </p:nvSpPr>
        <p:spPr>
          <a:xfrm>
            <a:off x="2680206" y="4299626"/>
            <a:ext cx="239418" cy="104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2" name="Rectangle 31"/>
          <p:cNvSpPr/>
          <p:nvPr/>
        </p:nvSpPr>
        <p:spPr>
          <a:xfrm>
            <a:off x="3045798" y="4385539"/>
            <a:ext cx="252919" cy="950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3" name="Rectangle 32"/>
          <p:cNvSpPr/>
          <p:nvPr/>
        </p:nvSpPr>
        <p:spPr>
          <a:xfrm>
            <a:off x="3424892" y="4455268"/>
            <a:ext cx="248418" cy="878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4" name="Rectangle 33"/>
          <p:cNvSpPr/>
          <p:nvPr/>
        </p:nvSpPr>
        <p:spPr>
          <a:xfrm>
            <a:off x="3791396" y="4640917"/>
            <a:ext cx="235856" cy="693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5" name="Rectangle 34"/>
          <p:cNvSpPr/>
          <p:nvPr/>
        </p:nvSpPr>
        <p:spPr>
          <a:xfrm>
            <a:off x="4169577" y="4886679"/>
            <a:ext cx="256508" cy="44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6" name="TextBox 35"/>
          <p:cNvSpPr txBox="1"/>
          <p:nvPr/>
        </p:nvSpPr>
        <p:spPr>
          <a:xfrm>
            <a:off x="5068111" y="2650536"/>
            <a:ext cx="36089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more parameters in a model, the smaller the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error</a:t>
            </a:r>
            <a:r>
              <a:rPr lang="en-US" dirty="0" smtClean="0"/>
              <a:t> compared to the training set BUT overfitting</a:t>
            </a:r>
          </a:p>
          <a:p>
            <a:endParaRPr lang="en-US" dirty="0"/>
          </a:p>
          <a:p>
            <a:r>
              <a:rPr lang="en-US" dirty="0" smtClean="0"/>
              <a:t>We can add a </a:t>
            </a:r>
            <a:r>
              <a:rPr lang="en-US" b="1" dirty="0" smtClean="0">
                <a:solidFill>
                  <a:schemeClr val="accent2"/>
                </a:solidFill>
              </a:rPr>
              <a:t>function of the parameters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(and not of the inputs) to penalize for model complexity</a:t>
            </a:r>
            <a:endParaRPr lang="fr-LU" dirty="0"/>
          </a:p>
        </p:txBody>
      </p:sp>
      <p:sp>
        <p:nvSpPr>
          <p:cNvPr id="37" name="Rectangle 36"/>
          <p:cNvSpPr/>
          <p:nvPr/>
        </p:nvSpPr>
        <p:spPr>
          <a:xfrm>
            <a:off x="1556426" y="2437112"/>
            <a:ext cx="252919" cy="2075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38" name="Rectangle 37"/>
          <p:cNvSpPr/>
          <p:nvPr/>
        </p:nvSpPr>
        <p:spPr>
          <a:xfrm>
            <a:off x="1931019" y="3585358"/>
            <a:ext cx="256506" cy="356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40" name="Rectangle 39"/>
          <p:cNvSpPr/>
          <p:nvPr/>
        </p:nvSpPr>
        <p:spPr>
          <a:xfrm>
            <a:off x="2305611" y="3542308"/>
            <a:ext cx="252919" cy="49800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41" name="Rectangle 40"/>
          <p:cNvSpPr/>
          <p:nvPr/>
        </p:nvSpPr>
        <p:spPr>
          <a:xfrm>
            <a:off x="2681009" y="3516868"/>
            <a:ext cx="238689" cy="7697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43" name="Rectangle 42"/>
          <p:cNvSpPr/>
          <p:nvPr/>
        </p:nvSpPr>
        <p:spPr>
          <a:xfrm>
            <a:off x="3045874" y="3441266"/>
            <a:ext cx="252843" cy="9361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44" name="Rectangle 43"/>
          <p:cNvSpPr/>
          <p:nvPr/>
        </p:nvSpPr>
        <p:spPr>
          <a:xfrm>
            <a:off x="3424892" y="3317815"/>
            <a:ext cx="248417" cy="11324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45" name="Rectangle 44"/>
          <p:cNvSpPr/>
          <p:nvPr/>
        </p:nvSpPr>
        <p:spPr>
          <a:xfrm>
            <a:off x="3791395" y="3249003"/>
            <a:ext cx="235856" cy="13854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46" name="Rectangle 45"/>
          <p:cNvSpPr/>
          <p:nvPr/>
        </p:nvSpPr>
        <p:spPr>
          <a:xfrm>
            <a:off x="4169577" y="3172633"/>
            <a:ext cx="256508" cy="17091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</p:spTree>
    <p:extLst>
      <p:ext uri="{BB962C8B-B14F-4D97-AF65-F5344CB8AC3E}">
        <p14:creationId xmlns:p14="http://schemas.microsoft.com/office/powerpoint/2010/main" val="12210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32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Regularization schemes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94828" y="4688279"/>
                <a:ext cx="892487" cy="1041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LASSO</a:t>
                </a:r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28" y="4688279"/>
                <a:ext cx="892487" cy="1041567"/>
              </a:xfrm>
              <a:prstGeom prst="rect">
                <a:avLst/>
              </a:prstGeom>
              <a:blipFill>
                <a:blip r:embed="rId3"/>
                <a:stretch>
                  <a:fillRect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693497" y="4633466"/>
                <a:ext cx="892231" cy="1041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Ridge</a:t>
                </a:r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97" y="4633466"/>
                <a:ext cx="892231" cy="1041567"/>
              </a:xfrm>
              <a:prstGeom prst="rect">
                <a:avLst/>
              </a:prstGeom>
              <a:blipFill>
                <a:blip r:embed="rId4"/>
                <a:stretch>
                  <a:fillRect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441"/>
            <a:ext cx="9144000" cy="36652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467084" y="4572641"/>
                <a:ext cx="3549100" cy="1041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Elastic net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fr-LU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084" y="4572641"/>
                <a:ext cx="3549100" cy="1041567"/>
              </a:xfrm>
              <a:prstGeom prst="rect">
                <a:avLst/>
              </a:prstGeom>
              <a:blipFill>
                <a:blip r:embed="rId6"/>
                <a:stretch>
                  <a:fillRect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0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6516" y="1017640"/>
            <a:ext cx="5834056" cy="1317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33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Regularization </a:t>
            </a:r>
            <a:r>
              <a:rPr lang="en-US" sz="3200" dirty="0" smtClean="0"/>
              <a:t>paths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/>
          <a:stretch/>
        </p:blipFill>
        <p:spPr>
          <a:xfrm>
            <a:off x="1796516" y="1622323"/>
            <a:ext cx="5834056" cy="4634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6516" y="1017640"/>
            <a:ext cx="583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            </a:t>
            </a:r>
            <a:r>
              <a:rPr lang="fr-LU" dirty="0" err="1" smtClean="0"/>
              <a:t>ridge</a:t>
            </a:r>
            <a:r>
              <a:rPr lang="fr-LU" dirty="0" smtClean="0"/>
              <a:t> 	             LASSO	             </a:t>
            </a:r>
            <a:r>
              <a:rPr lang="fr-LU" dirty="0" err="1" smtClean="0"/>
              <a:t>elastic</a:t>
            </a:r>
            <a:r>
              <a:rPr lang="fr-LU" dirty="0" smtClean="0"/>
              <a:t>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8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34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Machine-Learning framework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err="1" smtClean="0"/>
              <a:t>Feature</a:t>
            </a:r>
            <a:r>
              <a:rPr lang="fr-LU" dirty="0" smtClean="0"/>
              <a:t> engineering (the ‘art’ of </a:t>
            </a:r>
            <a:r>
              <a:rPr lang="fr-LU" dirty="0" err="1" smtClean="0"/>
              <a:t>machine-learning</a:t>
            </a:r>
            <a:r>
              <a:rPr lang="fr-LU" dirty="0" smtClean="0"/>
              <a:t>):</a:t>
            </a:r>
          </a:p>
          <a:p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smtClean="0"/>
              <a:t>Expert </a:t>
            </a:r>
            <a:r>
              <a:rPr lang="fr-LU" sz="1600" dirty="0" err="1" smtClean="0"/>
              <a:t>domain</a:t>
            </a:r>
            <a:r>
              <a:rPr lang="fr-LU" sz="1600" dirty="0" smtClean="0"/>
              <a:t> </a:t>
            </a:r>
            <a:r>
              <a:rPr lang="fr-LU" sz="1600" dirty="0" err="1" smtClean="0"/>
              <a:t>knowledge</a:t>
            </a:r>
            <a:r>
              <a:rPr lang="fr-LU" sz="1600" dirty="0" smtClean="0"/>
              <a:t> (</a:t>
            </a:r>
            <a:r>
              <a:rPr lang="fr-LU" sz="1600" dirty="0" err="1" smtClean="0"/>
              <a:t>what</a:t>
            </a:r>
            <a:r>
              <a:rPr lang="fr-LU" sz="1600" dirty="0" smtClean="0"/>
              <a:t> the </a:t>
            </a:r>
            <a:r>
              <a:rPr lang="fr-LU" sz="1600" dirty="0" err="1" smtClean="0"/>
              <a:t>features</a:t>
            </a:r>
            <a:r>
              <a:rPr lang="fr-LU" sz="1600" dirty="0" smtClean="0"/>
              <a:t> </a:t>
            </a:r>
            <a:r>
              <a:rPr lang="fr-LU" sz="1600" dirty="0" err="1" smtClean="0"/>
              <a:t>mean</a:t>
            </a:r>
            <a:r>
              <a:rPr lang="fr-LU" sz="1600" dirty="0" smtClean="0"/>
              <a:t>)</a:t>
            </a:r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Combinations</a:t>
            </a:r>
            <a:r>
              <a:rPr lang="fr-LU" sz="1600" dirty="0" smtClean="0"/>
              <a:t> of </a:t>
            </a:r>
            <a:r>
              <a:rPr lang="fr-LU" sz="1600" dirty="0" err="1" smtClean="0"/>
              <a:t>features</a:t>
            </a:r>
            <a:r>
              <a:rPr lang="fr-LU" sz="1600" dirty="0" smtClean="0"/>
              <a:t> (additions, </a:t>
            </a:r>
            <a:r>
              <a:rPr lang="fr-LU" sz="1600" dirty="0" err="1" smtClean="0"/>
              <a:t>mean</a:t>
            </a:r>
            <a:r>
              <a:rPr lang="fr-LU" sz="1600" dirty="0" smtClean="0"/>
              <a:t>, </a:t>
            </a:r>
            <a:r>
              <a:rPr lang="fr-LU" sz="1600" dirty="0" err="1" smtClean="0"/>
              <a:t>product</a:t>
            </a:r>
            <a:r>
              <a:rPr lang="fr-LU" sz="1600" dirty="0" smtClean="0"/>
              <a:t>,…)</a:t>
            </a:r>
          </a:p>
          <a:p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Automated</a:t>
            </a:r>
            <a:r>
              <a:rPr lang="fr-LU" sz="1600" dirty="0" smtClean="0"/>
              <a:t> </a:t>
            </a:r>
            <a:r>
              <a:rPr lang="fr-LU" sz="1600" dirty="0" err="1" smtClean="0"/>
              <a:t>generation</a:t>
            </a:r>
            <a:r>
              <a:rPr lang="fr-LU" sz="1600" dirty="0" smtClean="0"/>
              <a:t>:</a:t>
            </a:r>
          </a:p>
          <a:p>
            <a:endParaRPr lang="fr-LU" sz="1600" dirty="0" smtClean="0"/>
          </a:p>
          <a:p>
            <a:pPr marL="742950" lvl="1" indent="-285750">
              <a:buFontTx/>
              <a:buChar char="-"/>
            </a:pPr>
            <a:r>
              <a:rPr lang="fr-LU" sz="1600" dirty="0" err="1" smtClean="0"/>
              <a:t>Combinatorial</a:t>
            </a:r>
            <a:endParaRPr lang="fr-LU" sz="1600" dirty="0" smtClean="0"/>
          </a:p>
          <a:p>
            <a:pPr marL="742950" lvl="1" indent="-285750">
              <a:buFontTx/>
              <a:buChar char="-"/>
            </a:pPr>
            <a:endParaRPr lang="fr-LU" sz="1600" dirty="0" smtClean="0"/>
          </a:p>
          <a:p>
            <a:pPr marL="742950" lvl="1" indent="-285750">
              <a:buFontTx/>
              <a:buChar char="-"/>
            </a:pPr>
            <a:r>
              <a:rPr lang="fr-LU" sz="1600" dirty="0" err="1" smtClean="0"/>
              <a:t>Deep-learning</a:t>
            </a:r>
            <a:r>
              <a:rPr lang="fr-LU" sz="1600" dirty="0" smtClean="0"/>
              <a:t> </a:t>
            </a:r>
            <a:r>
              <a:rPr lang="fr-LU" sz="1600" dirty="0" err="1" smtClean="0"/>
              <a:t>based</a:t>
            </a:r>
            <a:endParaRPr lang="fr-LU" sz="1600" dirty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endParaRPr lang="fr-LU" sz="1600" dirty="0" smtClean="0"/>
          </a:p>
          <a:p>
            <a:r>
              <a:rPr lang="fr-LU" sz="1600" dirty="0" smtClean="0"/>
              <a:t>Can lead to </a:t>
            </a:r>
            <a:r>
              <a:rPr lang="fr-LU" sz="1600" dirty="0" err="1" smtClean="0"/>
              <a:t>feature</a:t>
            </a:r>
            <a:r>
              <a:rPr lang="fr-LU" sz="1600" dirty="0" smtClean="0"/>
              <a:t> explosion (</a:t>
            </a:r>
            <a:r>
              <a:rPr lang="fr-LU" sz="1600" dirty="0" err="1" smtClean="0"/>
              <a:t>too</a:t>
            </a:r>
            <a:r>
              <a:rPr lang="fr-LU" sz="1600" dirty="0" smtClean="0"/>
              <a:t> </a:t>
            </a:r>
            <a:r>
              <a:rPr lang="fr-LU" sz="1600" dirty="0" err="1" smtClean="0"/>
              <a:t>many</a:t>
            </a:r>
            <a:r>
              <a:rPr lang="fr-LU" sz="1600" dirty="0" smtClean="0"/>
              <a:t> 1000s of </a:t>
            </a:r>
            <a:r>
              <a:rPr lang="fr-LU" sz="1600" dirty="0" err="1" smtClean="0"/>
              <a:t>features</a:t>
            </a:r>
            <a:r>
              <a:rPr lang="fr-LU" sz="1600" dirty="0" smtClean="0"/>
              <a:t> for the </a:t>
            </a:r>
            <a:r>
              <a:rPr lang="fr-LU" sz="1600" dirty="0" err="1" smtClean="0"/>
              <a:t>next</a:t>
            </a:r>
            <a:r>
              <a:rPr lang="fr-LU" sz="1600" dirty="0" smtClean="0"/>
              <a:t> </a:t>
            </a:r>
            <a:r>
              <a:rPr lang="fr-LU" sz="1600" dirty="0" err="1" smtClean="0"/>
              <a:t>steps</a:t>
            </a:r>
            <a:r>
              <a:rPr lang="fr-LU" sz="1600" dirty="0" smtClean="0"/>
              <a:t>)</a:t>
            </a:r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endParaRPr lang="fr-LU" sz="1600" dirty="0" smtClean="0"/>
          </a:p>
          <a:p>
            <a:r>
              <a:rPr lang="en-US" sz="1400" dirty="0"/>
              <a:t>J. M. </a:t>
            </a:r>
            <a:r>
              <a:rPr lang="en-US" sz="1400" dirty="0" err="1"/>
              <a:t>Kanter</a:t>
            </a:r>
            <a:r>
              <a:rPr lang="en-US" sz="1400" dirty="0"/>
              <a:t> and K. </a:t>
            </a:r>
            <a:r>
              <a:rPr lang="en-US" sz="1400" dirty="0" err="1"/>
              <a:t>Veeramachaneni</a:t>
            </a:r>
            <a:r>
              <a:rPr lang="en-US" sz="1400" dirty="0"/>
              <a:t>, "Deep feature synthesis: Towards automating data science endeavors," </a:t>
            </a:r>
            <a:r>
              <a:rPr lang="en-US" sz="1400" i="1" dirty="0"/>
              <a:t>2015 IEEE International Conference on Data Science and Advanced Analytics (DSAA)</a:t>
            </a:r>
            <a:r>
              <a:rPr lang="en-US" sz="1400" dirty="0"/>
              <a:t>, Paris, 2015, pp. 1-10.</a:t>
            </a:r>
            <a:endParaRPr lang="fr-LU" sz="1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59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35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Machine-Learning framework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 err="1" smtClean="0"/>
              <a:t>Feature</a:t>
            </a:r>
            <a:r>
              <a:rPr lang="fr-LU" sz="1600" dirty="0" smtClean="0"/>
              <a:t> </a:t>
            </a:r>
            <a:r>
              <a:rPr lang="fr-LU" sz="1600" dirty="0" err="1" smtClean="0"/>
              <a:t>selection</a:t>
            </a:r>
            <a:r>
              <a:rPr lang="fr-LU" sz="1600" dirty="0" smtClean="0"/>
              <a:t>: </a:t>
            </a:r>
            <a:r>
              <a:rPr lang="fr-LU" sz="1600" dirty="0" err="1" smtClean="0"/>
              <a:t>selection</a:t>
            </a:r>
            <a:r>
              <a:rPr lang="fr-LU" sz="1600" dirty="0" smtClean="0"/>
              <a:t> of the best </a:t>
            </a:r>
            <a:r>
              <a:rPr lang="fr-LU" sz="1600" dirty="0" err="1" smtClean="0"/>
              <a:t>subset</a:t>
            </a:r>
            <a:r>
              <a:rPr lang="fr-LU" sz="1600" dirty="0" smtClean="0"/>
              <a:t> of </a:t>
            </a:r>
            <a:r>
              <a:rPr lang="fr-LU" sz="1600" dirty="0" err="1" smtClean="0"/>
              <a:t>features</a:t>
            </a:r>
            <a:r>
              <a:rPr lang="fr-LU" sz="1600" dirty="0" smtClean="0"/>
              <a:t> </a:t>
            </a:r>
            <a:r>
              <a:rPr lang="fr-LU" sz="1600" dirty="0" err="1" smtClean="0"/>
              <a:t>among</a:t>
            </a:r>
            <a:r>
              <a:rPr lang="fr-LU" sz="1600" dirty="0" smtClean="0"/>
              <a:t> all </a:t>
            </a:r>
            <a:r>
              <a:rPr lang="fr-LU" sz="1600" dirty="0" err="1" smtClean="0"/>
              <a:t>subsets</a:t>
            </a:r>
            <a:endParaRPr lang="fr-LU" sz="1600" dirty="0" smtClean="0"/>
          </a:p>
          <a:p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smtClean="0"/>
              <a:t>Exhaustive </a:t>
            </a:r>
            <a:r>
              <a:rPr lang="fr-LU" sz="1600" dirty="0" err="1" smtClean="0"/>
              <a:t>search</a:t>
            </a:r>
            <a:r>
              <a:rPr lang="fr-LU" sz="1600" dirty="0" smtClean="0"/>
              <a:t>: </a:t>
            </a:r>
            <a:r>
              <a:rPr lang="fr-LU" sz="1600" dirty="0" err="1" smtClean="0"/>
              <a:t>computationally</a:t>
            </a:r>
            <a:r>
              <a:rPr lang="fr-LU" sz="1600" dirty="0" smtClean="0"/>
              <a:t> intensive</a:t>
            </a:r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Forward</a:t>
            </a:r>
            <a:r>
              <a:rPr lang="fr-LU" sz="1600" dirty="0" smtClean="0"/>
              <a:t> </a:t>
            </a:r>
            <a:r>
              <a:rPr lang="fr-LU" sz="1600" dirty="0" err="1" smtClean="0"/>
              <a:t>selection</a:t>
            </a:r>
            <a:r>
              <a:rPr lang="fr-LU" sz="1600" dirty="0" smtClean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LU" sz="1600" dirty="0" smtClean="0"/>
              <a:t>Start </a:t>
            </a:r>
            <a:r>
              <a:rPr lang="fr-LU" sz="1600" dirty="0" err="1" smtClean="0"/>
              <a:t>with</a:t>
            </a:r>
            <a:r>
              <a:rPr lang="fr-LU" sz="1600" dirty="0" smtClean="0"/>
              <a:t> </a:t>
            </a:r>
            <a:r>
              <a:rPr lang="fr-LU" sz="1600" dirty="0" err="1" smtClean="0"/>
              <a:t>empty</a:t>
            </a:r>
            <a:r>
              <a:rPr lang="fr-LU" sz="1600" dirty="0" smtClean="0"/>
              <a:t> model: </a:t>
            </a:r>
            <a:r>
              <a:rPr lang="fr-LU" sz="1600" dirty="0" err="1" smtClean="0"/>
              <a:t>random</a:t>
            </a:r>
            <a:r>
              <a:rPr lang="fr-LU" sz="1600" dirty="0" smtClean="0"/>
              <a:t> </a:t>
            </a:r>
            <a:r>
              <a:rPr lang="fr-LU" sz="1600" dirty="0" err="1" smtClean="0"/>
              <a:t>choice</a:t>
            </a:r>
            <a:r>
              <a:rPr lang="fr-LU" sz="1600" dirty="0" smtClean="0"/>
              <a:t> (classification) or </a:t>
            </a:r>
            <a:r>
              <a:rPr lang="fr-LU" sz="1600" dirty="0" err="1" smtClean="0"/>
              <a:t>intercept</a:t>
            </a:r>
            <a:r>
              <a:rPr lang="fr-LU" sz="1600" dirty="0" smtClean="0"/>
              <a:t> (</a:t>
            </a:r>
            <a:r>
              <a:rPr lang="fr-LU" sz="1600" dirty="0" err="1" smtClean="0"/>
              <a:t>regression</a:t>
            </a:r>
            <a:r>
              <a:rPr lang="fr-LU" sz="16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LU" sz="1600" dirty="0" smtClean="0"/>
              <a:t>Select the </a:t>
            </a:r>
            <a:r>
              <a:rPr lang="fr-LU" sz="1600" dirty="0" err="1" smtClean="0"/>
              <a:t>most</a:t>
            </a:r>
            <a:r>
              <a:rPr lang="fr-LU" sz="1600" dirty="0" smtClean="0"/>
              <a:t> informative </a:t>
            </a:r>
            <a:r>
              <a:rPr lang="fr-LU" sz="1600" dirty="0" err="1" smtClean="0"/>
              <a:t>feature</a:t>
            </a:r>
            <a:r>
              <a:rPr lang="fr-LU" sz="1600" dirty="0" smtClean="0"/>
              <a:t>. </a:t>
            </a:r>
            <a:r>
              <a:rPr lang="fr-LU" sz="1600" dirty="0" err="1" smtClean="0"/>
              <a:t>Evaluate</a:t>
            </a:r>
            <a:r>
              <a:rPr lang="fr-LU" sz="1600" dirty="0" smtClean="0"/>
              <a:t> </a:t>
            </a:r>
            <a:r>
              <a:rPr lang="fr-LU" sz="1600" dirty="0" err="1" smtClean="0"/>
              <a:t>models</a:t>
            </a:r>
            <a:r>
              <a:rPr lang="fr-LU" sz="1600" dirty="0" smtClean="0"/>
              <a:t> (AIC or F-test)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LU" sz="1600" dirty="0" smtClean="0"/>
              <a:t>If AIC </a:t>
            </a:r>
            <a:r>
              <a:rPr lang="fr-LU" sz="1600" dirty="0" err="1" smtClean="0"/>
              <a:t>decreases</a:t>
            </a:r>
            <a:r>
              <a:rPr lang="fr-LU" sz="1600" dirty="0" smtClean="0"/>
              <a:t> or F-</a:t>
            </a:r>
            <a:r>
              <a:rPr lang="fr-LU" sz="1600" dirty="0" err="1" smtClean="0"/>
              <a:t>statistic</a:t>
            </a:r>
            <a:r>
              <a:rPr lang="fr-LU" sz="1600" dirty="0" smtClean="0"/>
              <a:t> &lt; </a:t>
            </a:r>
            <a:r>
              <a:rPr lang="el-GR" sz="1600" dirty="0" smtClean="0"/>
              <a:t>α</a:t>
            </a:r>
            <a:r>
              <a:rPr lang="fr-LU" sz="1600" dirty="0" smtClean="0"/>
              <a:t>, </a:t>
            </a:r>
            <a:r>
              <a:rPr lang="fr-LU" sz="1600" b="1" dirty="0" err="1" smtClean="0"/>
              <a:t>include</a:t>
            </a:r>
            <a:r>
              <a:rPr lang="fr-LU" sz="1600" dirty="0" smtClean="0"/>
              <a:t> in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LU" sz="1600" dirty="0" err="1" smtClean="0"/>
              <a:t>Repeat</a:t>
            </a:r>
            <a:r>
              <a:rPr lang="fr-LU" sz="1600" dirty="0" smtClean="0"/>
              <a:t> </a:t>
            </a:r>
            <a:r>
              <a:rPr lang="fr-LU" sz="1600" dirty="0" err="1" smtClean="0"/>
              <a:t>from</a:t>
            </a:r>
            <a:r>
              <a:rPr lang="fr-LU" sz="1600" dirty="0" smtClean="0"/>
              <a:t> 2 </a:t>
            </a:r>
            <a:r>
              <a:rPr lang="fr-LU" sz="1600" dirty="0" err="1" smtClean="0"/>
              <a:t>until</a:t>
            </a:r>
            <a:r>
              <a:rPr lang="fr-LU" sz="1600" dirty="0" smtClean="0"/>
              <a:t> no more addition </a:t>
            </a:r>
            <a:r>
              <a:rPr lang="fr-LU" sz="1600" dirty="0" err="1" smtClean="0"/>
              <a:t>is</a:t>
            </a:r>
            <a:r>
              <a:rPr lang="fr-LU" sz="1600" dirty="0" smtClean="0"/>
              <a:t> possible</a:t>
            </a:r>
          </a:p>
          <a:p>
            <a:pPr marL="800100" lvl="1" indent="-342900">
              <a:buFont typeface="+mj-lt"/>
              <a:buAutoNum type="arabicPeriod"/>
            </a:pPr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Backwards</a:t>
            </a:r>
            <a:r>
              <a:rPr lang="fr-LU" sz="1600" dirty="0" smtClean="0"/>
              <a:t> </a:t>
            </a:r>
            <a:r>
              <a:rPr lang="fr-LU" sz="1600" dirty="0" err="1" smtClean="0"/>
              <a:t>elimination</a:t>
            </a:r>
            <a:r>
              <a:rPr lang="fr-LU" sz="1600" dirty="0" smtClean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LU" sz="1600" dirty="0" smtClean="0"/>
              <a:t>Start </a:t>
            </a:r>
            <a:r>
              <a:rPr lang="fr-LU" sz="1600" dirty="0" err="1" smtClean="0"/>
              <a:t>with</a:t>
            </a:r>
            <a:r>
              <a:rPr lang="fr-LU" sz="1600" dirty="0" smtClean="0"/>
              <a:t> </a:t>
            </a:r>
            <a:r>
              <a:rPr lang="fr-LU" sz="1600" dirty="0" err="1" smtClean="0"/>
              <a:t>complete</a:t>
            </a:r>
            <a:r>
              <a:rPr lang="fr-LU" sz="1600" dirty="0" smtClean="0"/>
              <a:t> model (all </a:t>
            </a:r>
            <a:r>
              <a:rPr lang="fr-LU" sz="1600" dirty="0" err="1" smtClean="0"/>
              <a:t>features</a:t>
            </a:r>
            <a:r>
              <a:rPr lang="fr-LU" sz="16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LU" sz="1600" dirty="0" smtClean="0"/>
              <a:t>Select the least informative </a:t>
            </a:r>
            <a:r>
              <a:rPr lang="fr-LU" sz="1600" dirty="0" err="1" smtClean="0"/>
              <a:t>feature</a:t>
            </a:r>
            <a:r>
              <a:rPr lang="fr-LU" sz="1600" dirty="0" smtClean="0"/>
              <a:t>. </a:t>
            </a:r>
            <a:r>
              <a:rPr lang="fr-LU" sz="1600" dirty="0" err="1" smtClean="0"/>
              <a:t>Evaluate</a:t>
            </a:r>
            <a:r>
              <a:rPr lang="fr-LU" sz="1600" dirty="0" smtClean="0"/>
              <a:t> </a:t>
            </a:r>
            <a:r>
              <a:rPr lang="fr-LU" sz="1600" dirty="0" err="1" smtClean="0"/>
              <a:t>models</a:t>
            </a:r>
            <a:r>
              <a:rPr lang="fr-LU" sz="1600" dirty="0" smtClean="0"/>
              <a:t> (AIC or F-test)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LU" sz="1600" dirty="0" smtClean="0"/>
              <a:t>If AIC </a:t>
            </a:r>
            <a:r>
              <a:rPr lang="fr-LU" sz="1600" dirty="0" err="1" smtClean="0"/>
              <a:t>decreases</a:t>
            </a:r>
            <a:r>
              <a:rPr lang="fr-LU" sz="1600" dirty="0" smtClean="0"/>
              <a:t> or F-</a:t>
            </a:r>
            <a:r>
              <a:rPr lang="fr-LU" sz="1600" dirty="0" err="1" smtClean="0"/>
              <a:t>statistic</a:t>
            </a:r>
            <a:r>
              <a:rPr lang="fr-LU" sz="1600" dirty="0" smtClean="0"/>
              <a:t> </a:t>
            </a:r>
            <a:r>
              <a:rPr lang="fr-LU" sz="1600" dirty="0" smtClean="0"/>
              <a:t>&gt; </a:t>
            </a:r>
            <a:r>
              <a:rPr lang="el-GR" sz="1600" dirty="0"/>
              <a:t>α</a:t>
            </a:r>
            <a:r>
              <a:rPr lang="fr-LU" sz="1600" dirty="0"/>
              <a:t>, </a:t>
            </a:r>
            <a:r>
              <a:rPr lang="fr-LU" sz="1600" b="1" dirty="0" err="1" smtClean="0"/>
              <a:t>remove</a:t>
            </a:r>
            <a:r>
              <a:rPr lang="fr-LU" sz="1600" dirty="0" smtClean="0"/>
              <a:t> </a:t>
            </a:r>
            <a:r>
              <a:rPr lang="fr-LU" sz="1600" dirty="0" err="1" smtClean="0"/>
              <a:t>from</a:t>
            </a:r>
            <a:r>
              <a:rPr lang="fr-LU" sz="1600" dirty="0" smtClean="0"/>
              <a:t> model</a:t>
            </a:r>
            <a:endParaRPr lang="fr-LU" sz="1600" dirty="0"/>
          </a:p>
          <a:p>
            <a:pPr marL="800100" lvl="1" indent="-342900">
              <a:buFont typeface="+mj-lt"/>
              <a:buAutoNum type="arabicPeriod"/>
            </a:pPr>
            <a:r>
              <a:rPr lang="fr-LU" sz="1600" dirty="0" err="1"/>
              <a:t>Repeat</a:t>
            </a:r>
            <a:r>
              <a:rPr lang="fr-LU" sz="1600" dirty="0"/>
              <a:t> </a:t>
            </a:r>
            <a:r>
              <a:rPr lang="fr-LU" sz="1600" dirty="0" err="1"/>
              <a:t>from</a:t>
            </a:r>
            <a:r>
              <a:rPr lang="fr-LU" sz="1600" dirty="0"/>
              <a:t> 2 </a:t>
            </a:r>
            <a:r>
              <a:rPr lang="fr-LU" sz="1600" dirty="0" err="1"/>
              <a:t>until</a:t>
            </a:r>
            <a:r>
              <a:rPr lang="fr-LU" sz="1600" dirty="0"/>
              <a:t> no more </a:t>
            </a:r>
            <a:r>
              <a:rPr lang="fr-LU" sz="1600" dirty="0" err="1" smtClean="0"/>
              <a:t>elimination</a:t>
            </a:r>
            <a:r>
              <a:rPr lang="fr-LU" sz="1600" dirty="0" smtClean="0"/>
              <a:t> </a:t>
            </a:r>
            <a:r>
              <a:rPr lang="fr-LU" sz="1600" dirty="0" err="1"/>
              <a:t>is</a:t>
            </a:r>
            <a:r>
              <a:rPr lang="fr-LU" sz="1600" dirty="0"/>
              <a:t> </a:t>
            </a:r>
            <a:r>
              <a:rPr lang="fr-LU" sz="1600" dirty="0" smtClean="0"/>
              <a:t>possible</a:t>
            </a:r>
          </a:p>
          <a:p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Combination</a:t>
            </a:r>
            <a:r>
              <a:rPr lang="fr-LU" sz="1600" dirty="0" smtClean="0"/>
              <a:t> of </a:t>
            </a:r>
            <a:r>
              <a:rPr lang="fr-LU" sz="1600" dirty="0" err="1" smtClean="0"/>
              <a:t>forward</a:t>
            </a:r>
            <a:r>
              <a:rPr lang="fr-LU" sz="1600" dirty="0" smtClean="0"/>
              <a:t> + </a:t>
            </a:r>
            <a:r>
              <a:rPr lang="fr-LU" sz="1600" dirty="0" err="1" smtClean="0"/>
              <a:t>backwards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Genetic</a:t>
            </a:r>
            <a:r>
              <a:rPr lang="fr-LU" sz="1600" dirty="0" smtClean="0"/>
              <a:t> </a:t>
            </a:r>
            <a:r>
              <a:rPr lang="fr-LU" sz="1600" dirty="0" err="1" smtClean="0"/>
              <a:t>algorithms</a:t>
            </a:r>
            <a:r>
              <a:rPr lang="fr-LU" sz="1600" dirty="0" smtClean="0"/>
              <a:t> / </a:t>
            </a:r>
            <a:r>
              <a:rPr lang="fr-LU" sz="1600" dirty="0" err="1" smtClean="0"/>
              <a:t>simulated</a:t>
            </a:r>
            <a:r>
              <a:rPr lang="fr-LU" sz="1600" dirty="0" smtClean="0"/>
              <a:t> </a:t>
            </a:r>
            <a:r>
              <a:rPr lang="fr-LU" sz="1600" dirty="0" err="1" smtClean="0"/>
              <a:t>annealing</a:t>
            </a:r>
            <a:endParaRPr lang="fr-LU" sz="1600" dirty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Wrapper</a:t>
            </a:r>
            <a:r>
              <a:rPr lang="fr-LU" sz="1600" dirty="0" smtClean="0"/>
              <a:t> </a:t>
            </a:r>
            <a:r>
              <a:rPr lang="fr-LU" sz="1600" dirty="0" err="1" smtClean="0"/>
              <a:t>methods</a:t>
            </a:r>
            <a:r>
              <a:rPr lang="fr-LU" sz="1600" dirty="0" smtClean="0"/>
              <a:t> (model-</a:t>
            </a:r>
            <a:r>
              <a:rPr lang="fr-LU" sz="1600" dirty="0" err="1" smtClean="0"/>
              <a:t>dependent</a:t>
            </a:r>
            <a:r>
              <a:rPr lang="fr-LU" sz="1600" dirty="0" smtClean="0"/>
              <a:t> </a:t>
            </a:r>
            <a:r>
              <a:rPr lang="fr-LU" sz="1600" dirty="0" err="1" smtClean="0"/>
              <a:t>subsets</a:t>
            </a:r>
            <a:r>
              <a:rPr lang="fr-LU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269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36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Validations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" t="9932" r="7204" b="7007"/>
          <a:stretch/>
        </p:blipFill>
        <p:spPr>
          <a:xfrm>
            <a:off x="1522976" y="2195827"/>
            <a:ext cx="6381135" cy="39942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2387" y="1150374"/>
            <a:ext cx="5161935" cy="629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94323" y="1150373"/>
            <a:ext cx="1976284" cy="6292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8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37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Validations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032387" y="1052054"/>
            <a:ext cx="5161935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94323" y="1052053"/>
            <a:ext cx="1976284" cy="6292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47" y="1845174"/>
            <a:ext cx="6213994" cy="46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38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Validations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032387" y="1052054"/>
            <a:ext cx="5161935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94323" y="1052053"/>
            <a:ext cx="1976284" cy="6292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47" y="1845174"/>
            <a:ext cx="6213994" cy="46294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642850" y="4454014"/>
            <a:ext cx="0" cy="658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58065" y="5112776"/>
            <a:ext cx="5397911" cy="1966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7285703" y="5132440"/>
            <a:ext cx="181897" cy="67107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21678" y="5260259"/>
            <a:ext cx="148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803923" y="4857135"/>
            <a:ext cx="294967" cy="2753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39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Validations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09601" y="1052054"/>
            <a:ext cx="5584722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94323" y="1052053"/>
            <a:ext cx="1976284" cy="6292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5400000">
            <a:off x="2020529" y="1670431"/>
            <a:ext cx="50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5324167" y="1670431"/>
            <a:ext cx="50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3672348" y="1670431"/>
            <a:ext cx="50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53497" y="2084444"/>
            <a:ext cx="42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 different models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574025" y="2712078"/>
            <a:ext cx="440522" cy="1189919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6952372" y="1858816"/>
            <a:ext cx="440522" cy="3232741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94323" y="5230758"/>
            <a:ext cx="1976284" cy="6292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32408" y="5360724"/>
            <a:ext cx="4283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Evaluate </a:t>
            </a:r>
            <a:r>
              <a:rPr lang="en-US" dirty="0" smtClean="0"/>
              <a:t>model performances:</a:t>
            </a:r>
          </a:p>
          <a:p>
            <a:pPr algn="ctr"/>
            <a:r>
              <a:rPr lang="fr-LU" dirty="0" err="1" smtClean="0"/>
              <a:t>Biased</a:t>
            </a:r>
            <a:r>
              <a:rPr lang="fr-LU" dirty="0" smtClean="0"/>
              <a:t> by the </a:t>
            </a:r>
            <a:r>
              <a:rPr lang="fr-LU" dirty="0" err="1" smtClean="0"/>
              <a:t>choice</a:t>
            </a:r>
            <a:r>
              <a:rPr lang="fr-LU" dirty="0" smtClean="0"/>
              <a:t> of 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What</a:t>
            </a:r>
            <a:r>
              <a:rPr lang="fr-LU" sz="3200" dirty="0" smtClean="0"/>
              <a:t> </a:t>
            </a:r>
            <a:r>
              <a:rPr lang="fr-LU" sz="3200" dirty="0" err="1" smtClean="0"/>
              <a:t>is</a:t>
            </a:r>
            <a:r>
              <a:rPr lang="fr-LU" sz="3200" dirty="0" smtClean="0"/>
              <a:t> machine </a:t>
            </a:r>
            <a:r>
              <a:rPr lang="fr-LU" sz="3200" dirty="0" err="1" smtClean="0"/>
              <a:t>learning</a:t>
            </a:r>
            <a:r>
              <a:rPr lang="fr-LU" sz="3200" dirty="0" smtClean="0"/>
              <a:t>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6" y="1127146"/>
            <a:ext cx="7001647" cy="4437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4916" y="1494505"/>
            <a:ext cx="2753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b="1" dirty="0" err="1" smtClean="0">
                <a:solidFill>
                  <a:schemeClr val="accent6">
                    <a:lumMod val="75000"/>
                  </a:schemeClr>
                </a:solidFill>
              </a:rPr>
              <a:t>human-friendly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9032" y="2471713"/>
            <a:ext cx="2753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b="1" dirty="0" err="1" smtClean="0">
                <a:solidFill>
                  <a:schemeClr val="accent6">
                    <a:lumMod val="75000"/>
                  </a:schemeClr>
                </a:solidFill>
              </a:rPr>
              <a:t>interpretable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4273" y="3557851"/>
            <a:ext cx="1401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b="1" dirty="0" smtClean="0">
                <a:solidFill>
                  <a:schemeClr val="accent6">
                    <a:lumMod val="75000"/>
                  </a:schemeClr>
                </a:solidFill>
              </a:rPr>
              <a:t>black boxes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01729" y="1833059"/>
            <a:ext cx="570270" cy="22028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299587" y="2843095"/>
            <a:ext cx="486696" cy="52728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776884" y="3896405"/>
            <a:ext cx="585424" cy="43675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001729" y="1833059"/>
            <a:ext cx="711816" cy="4873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91432" y="2843095"/>
            <a:ext cx="491613" cy="17541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651792" y="3880772"/>
            <a:ext cx="491613" cy="17541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0194" y="5935292"/>
            <a:ext cx="822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 err="1" smtClean="0"/>
              <a:t>Breiman</a:t>
            </a:r>
            <a:r>
              <a:rPr lang="fr-LU" sz="1600" dirty="0" smtClean="0"/>
              <a:t> L</a:t>
            </a:r>
            <a:r>
              <a:rPr lang="fr-LU" sz="1600" dirty="0"/>
              <a:t>, </a:t>
            </a:r>
            <a:r>
              <a:rPr lang="en-US" sz="1600" dirty="0"/>
              <a:t>Statistical Modeling: The Two </a:t>
            </a:r>
            <a:r>
              <a:rPr lang="en-US" sz="1600" dirty="0" smtClean="0"/>
              <a:t>Cultures, </a:t>
            </a:r>
            <a:r>
              <a:rPr lang="fr-LU" sz="1600" dirty="0" err="1" smtClean="0"/>
              <a:t>Statist</a:t>
            </a:r>
            <a:r>
              <a:rPr lang="fr-LU" sz="1600" dirty="0"/>
              <a:t>. </a:t>
            </a:r>
            <a:r>
              <a:rPr lang="fr-LU" sz="1600" dirty="0" err="1" smtClean="0"/>
              <a:t>Sci</a:t>
            </a:r>
            <a:r>
              <a:rPr lang="fr-LU" sz="1600" dirty="0" smtClean="0"/>
              <a:t>. 16</a:t>
            </a:r>
            <a:r>
              <a:rPr lang="fr-LU" sz="1600" dirty="0"/>
              <a:t>, </a:t>
            </a:r>
            <a:r>
              <a:rPr lang="fr-LU" sz="1600" dirty="0" smtClean="0"/>
              <a:t>3 </a:t>
            </a:r>
            <a:r>
              <a:rPr lang="fr-LU" sz="1600" dirty="0"/>
              <a:t>(2001), 199-231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01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40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Cross-validation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88261" y="1052054"/>
            <a:ext cx="4404848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94323" y="1052053"/>
            <a:ext cx="1976284" cy="6292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93110" y="1052056"/>
            <a:ext cx="1101212" cy="629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6952372" y="1858817"/>
            <a:ext cx="440522" cy="2563898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84491" y="4573566"/>
            <a:ext cx="1976284" cy="6292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86369" y="4706035"/>
            <a:ext cx="42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Evaluate </a:t>
            </a:r>
            <a:r>
              <a:rPr lang="en-US" dirty="0" smtClean="0"/>
              <a:t>final models performance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8261" y="1740912"/>
            <a:ext cx="3303636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991897" y="1742000"/>
            <a:ext cx="1101212" cy="629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88261" y="2429770"/>
            <a:ext cx="2202424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890685" y="2431089"/>
            <a:ext cx="1101212" cy="629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88261" y="3109884"/>
            <a:ext cx="1101212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093109" y="1740911"/>
            <a:ext cx="1101213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991896" y="2421025"/>
            <a:ext cx="2202425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789473" y="3108796"/>
            <a:ext cx="1101212" cy="629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88261" y="3798742"/>
            <a:ext cx="1101212" cy="629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871987" y="3108796"/>
            <a:ext cx="3322333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789472" y="3793449"/>
            <a:ext cx="4404847" cy="62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8261" y="5394907"/>
                <a:ext cx="82099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Advantage: uses all the data for training</a:t>
                </a:r>
              </a:p>
              <a:p>
                <a:r>
                  <a:rPr lang="en-US" dirty="0" smtClean="0"/>
                  <a:t>k-fold cross-validation uses k partitions</a:t>
                </a:r>
              </a:p>
              <a:p>
                <a:r>
                  <a:rPr lang="en-US" dirty="0" smtClean="0"/>
                  <a:t>When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, ‘leave-one-out’ validation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1" y="5394907"/>
                <a:ext cx="8209933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68" t="-3974" b="-9934"/>
                </a:stretch>
              </a:blipFill>
            </p:spPr>
            <p:txBody>
              <a:bodyPr/>
              <a:lstStyle/>
              <a:p>
                <a:r>
                  <a:rPr lang="fr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48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41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Gradient descent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0942" y="806245"/>
                <a:ext cx="5109395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We have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30000" dirty="0" smtClean="0"/>
                  <a:t> </a:t>
                </a:r>
                <a:r>
                  <a:rPr lang="en-US" dirty="0" smtClean="0"/>
                  <a:t>, and labels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baseline="300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, as well as 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We look for the linear regression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 smtClean="0"/>
              </a:p>
              <a:p>
                <a:endParaRPr lang="en-US" dirty="0"/>
              </a:p>
              <a:p>
                <a:r>
                  <a:rPr lang="en-US" dirty="0" smtClean="0"/>
                  <a:t>Let’s 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endParaRPr lang="en-US" dirty="0"/>
              </a:p>
              <a:p>
                <a:r>
                  <a:rPr lang="en-US" dirty="0"/>
                  <a:t>w</a:t>
                </a:r>
                <a:r>
                  <a:rPr lang="en-US" dirty="0" smtClean="0"/>
                  <a:t>e  have the equation for the squared error:</a:t>
                </a:r>
              </a:p>
              <a:p>
                <a:endParaRPr lang="en-US" sz="3600" dirty="0"/>
              </a:p>
              <a:p>
                <a:r>
                  <a:rPr lang="en-US" dirty="0"/>
                  <a:t>w</a:t>
                </a:r>
                <a:r>
                  <a:rPr lang="en-US" dirty="0" smtClean="0"/>
                  <a:t>e can find the derivative w.r.t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a</a:t>
                </a:r>
                <a:r>
                  <a:rPr lang="en-US" dirty="0" smtClean="0"/>
                  <a:t>nd the derivative w.r.t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a</a:t>
                </a:r>
                <a:r>
                  <a:rPr lang="en-US" dirty="0" smtClean="0"/>
                  <a:t>nd we can update our estimates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42" y="806245"/>
                <a:ext cx="5109395" cy="5078313"/>
              </a:xfrm>
              <a:prstGeom prst="rect">
                <a:avLst/>
              </a:prstGeom>
              <a:blipFill rotWithShape="0">
                <a:blip r:embed="rId3"/>
                <a:stretch>
                  <a:fillRect l="-955" t="-600" b="-960"/>
                </a:stretch>
              </a:blipFill>
            </p:spPr>
            <p:txBody>
              <a:bodyPr/>
              <a:lstStyle/>
              <a:p>
                <a:r>
                  <a:rPr lang="fr-L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909952" y="2164837"/>
            <a:ext cx="3942735" cy="4257368"/>
            <a:chOff x="5201265" y="2172929"/>
            <a:chExt cx="3942735" cy="4257368"/>
          </a:xfrm>
        </p:grpSpPr>
        <p:sp>
          <p:nvSpPr>
            <p:cNvPr id="12" name="Rectangle 11"/>
            <p:cNvSpPr/>
            <p:nvPr/>
          </p:nvSpPr>
          <p:spPr>
            <a:xfrm>
              <a:off x="5201265" y="2172929"/>
              <a:ext cx="3942735" cy="4257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07" b="52516"/>
            <a:stretch/>
          </p:blipFill>
          <p:spPr>
            <a:xfrm>
              <a:off x="5417872" y="3067885"/>
              <a:ext cx="3664973" cy="71008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381" y="4566439"/>
              <a:ext cx="2455606" cy="75305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877" y="5324628"/>
              <a:ext cx="2176002" cy="97194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974" y="2296431"/>
              <a:ext cx="3202858" cy="784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09" t="46498"/>
            <a:stretch/>
          </p:blipFill>
          <p:spPr>
            <a:xfrm>
              <a:off x="5385918" y="3801474"/>
              <a:ext cx="3325762" cy="800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42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Gradient descent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820708" y="1108610"/>
            <a:ext cx="0" cy="40136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812616" y="5106074"/>
            <a:ext cx="5826265" cy="161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408221" y="1900910"/>
            <a:ext cx="243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 of squared errors</a:t>
            </a:r>
            <a:endParaRPr lang="fr-LU" dirty="0"/>
          </a:p>
        </p:txBody>
      </p:sp>
      <p:sp>
        <p:nvSpPr>
          <p:cNvPr id="10" name="Freeform 9"/>
          <p:cNvSpPr/>
          <p:nvPr/>
        </p:nvSpPr>
        <p:spPr>
          <a:xfrm>
            <a:off x="2087745" y="1658867"/>
            <a:ext cx="5470216" cy="3287780"/>
          </a:xfrm>
          <a:custGeom>
            <a:avLst/>
            <a:gdLst>
              <a:gd name="connsiteX0" fmla="*/ 0 w 5470216"/>
              <a:gd name="connsiteY0" fmla="*/ 0 h 3287780"/>
              <a:gd name="connsiteX1" fmla="*/ 776836 w 5470216"/>
              <a:gd name="connsiteY1" fmla="*/ 2063469 h 3287780"/>
              <a:gd name="connsiteX2" fmla="*/ 2273862 w 5470216"/>
              <a:gd name="connsiteY2" fmla="*/ 3212538 h 3287780"/>
              <a:gd name="connsiteX3" fmla="*/ 3819441 w 5470216"/>
              <a:gd name="connsiteY3" fmla="*/ 2985961 h 3287780"/>
              <a:gd name="connsiteX4" fmla="*/ 5008970 w 5470216"/>
              <a:gd name="connsiteY4" fmla="*/ 1440383 h 3287780"/>
              <a:gd name="connsiteX5" fmla="*/ 5470216 w 5470216"/>
              <a:gd name="connsiteY5" fmla="*/ 97105 h 328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0216" h="3287780">
                <a:moveTo>
                  <a:pt x="0" y="0"/>
                </a:moveTo>
                <a:cubicBezTo>
                  <a:pt x="198929" y="764023"/>
                  <a:pt x="397859" y="1528046"/>
                  <a:pt x="776836" y="2063469"/>
                </a:cubicBezTo>
                <a:cubicBezTo>
                  <a:pt x="1155813" y="2598892"/>
                  <a:pt x="1766761" y="3058789"/>
                  <a:pt x="2273862" y="3212538"/>
                </a:cubicBezTo>
                <a:cubicBezTo>
                  <a:pt x="2780963" y="3366287"/>
                  <a:pt x="3363590" y="3281320"/>
                  <a:pt x="3819441" y="2985961"/>
                </a:cubicBezTo>
                <a:cubicBezTo>
                  <a:pt x="4275292" y="2690602"/>
                  <a:pt x="4733841" y="1921859"/>
                  <a:pt x="5008970" y="1440383"/>
                </a:cubicBezTo>
                <a:cubicBezTo>
                  <a:pt x="5284099" y="958907"/>
                  <a:pt x="5377157" y="528006"/>
                  <a:pt x="5470216" y="9710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12" name="Straight Arrow Connector 11"/>
          <p:cNvCxnSpPr>
            <a:stCxn id="13" idx="0"/>
          </p:cNvCxnSpPr>
          <p:nvPr/>
        </p:nvCxnSpPr>
        <p:spPr>
          <a:xfrm flipV="1">
            <a:off x="2245540" y="5122261"/>
            <a:ext cx="157795" cy="44129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37487" y="5563553"/>
            <a:ext cx="1416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 guess</a:t>
            </a:r>
            <a:endParaRPr lang="fr-LU" sz="1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403335" y="2799844"/>
            <a:ext cx="0" cy="22819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087745" y="1917812"/>
            <a:ext cx="695915" cy="19016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45410" y="1744645"/>
            <a:ext cx="1873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large positive gradient</a:t>
            </a:r>
          </a:p>
        </p:txBody>
      </p:sp>
      <p:sp>
        <p:nvSpPr>
          <p:cNvPr id="27" name="Freeform 26"/>
          <p:cNvSpPr/>
          <p:nvPr/>
        </p:nvSpPr>
        <p:spPr>
          <a:xfrm>
            <a:off x="2492346" y="2848394"/>
            <a:ext cx="720192" cy="1205413"/>
          </a:xfrm>
          <a:custGeom>
            <a:avLst/>
            <a:gdLst>
              <a:gd name="connsiteX0" fmla="*/ 0 w 452396"/>
              <a:gd name="connsiteY0" fmla="*/ 0 h 760652"/>
              <a:gd name="connsiteX1" fmla="*/ 404602 w 452396"/>
              <a:gd name="connsiteY1" fmla="*/ 129473 h 760652"/>
              <a:gd name="connsiteX2" fmla="*/ 428878 w 452396"/>
              <a:gd name="connsiteY2" fmla="*/ 760652 h 7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396" h="760652">
                <a:moveTo>
                  <a:pt x="0" y="0"/>
                </a:moveTo>
                <a:cubicBezTo>
                  <a:pt x="166561" y="1349"/>
                  <a:pt x="333122" y="2698"/>
                  <a:pt x="404602" y="129473"/>
                </a:cubicBezTo>
                <a:cubicBezTo>
                  <a:pt x="476082" y="256248"/>
                  <a:pt x="452480" y="508450"/>
                  <a:pt x="428878" y="76065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32" name="Straight Arrow Connector 31"/>
          <p:cNvCxnSpPr>
            <a:stCxn id="33" idx="0"/>
          </p:cNvCxnSpPr>
          <p:nvPr/>
        </p:nvCxnSpPr>
        <p:spPr>
          <a:xfrm flipH="1" flipV="1">
            <a:off x="3141732" y="5122260"/>
            <a:ext cx="2023" cy="44032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27888" y="5562585"/>
            <a:ext cx="1031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value</a:t>
            </a:r>
            <a:endParaRPr lang="fr-LU" sz="140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149824" y="4070294"/>
            <a:ext cx="0" cy="10357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2548992" y="3446288"/>
            <a:ext cx="1184472" cy="121849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3212538" y="4023079"/>
            <a:ext cx="532049" cy="471053"/>
          </a:xfrm>
          <a:custGeom>
            <a:avLst/>
            <a:gdLst>
              <a:gd name="connsiteX0" fmla="*/ 0 w 452396"/>
              <a:gd name="connsiteY0" fmla="*/ 0 h 760652"/>
              <a:gd name="connsiteX1" fmla="*/ 404602 w 452396"/>
              <a:gd name="connsiteY1" fmla="*/ 129473 h 760652"/>
              <a:gd name="connsiteX2" fmla="*/ 428878 w 452396"/>
              <a:gd name="connsiteY2" fmla="*/ 760652 h 7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396" h="760652">
                <a:moveTo>
                  <a:pt x="0" y="0"/>
                </a:moveTo>
                <a:cubicBezTo>
                  <a:pt x="166561" y="1349"/>
                  <a:pt x="333122" y="2698"/>
                  <a:pt x="404602" y="129473"/>
                </a:cubicBezTo>
                <a:cubicBezTo>
                  <a:pt x="476082" y="256248"/>
                  <a:pt x="452480" y="508450"/>
                  <a:pt x="428878" y="76065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44" name="Freeform 43"/>
          <p:cNvSpPr/>
          <p:nvPr/>
        </p:nvSpPr>
        <p:spPr>
          <a:xfrm>
            <a:off x="3724361" y="4514579"/>
            <a:ext cx="394485" cy="217069"/>
          </a:xfrm>
          <a:custGeom>
            <a:avLst/>
            <a:gdLst>
              <a:gd name="connsiteX0" fmla="*/ 0 w 452396"/>
              <a:gd name="connsiteY0" fmla="*/ 0 h 760652"/>
              <a:gd name="connsiteX1" fmla="*/ 404602 w 452396"/>
              <a:gd name="connsiteY1" fmla="*/ 129473 h 760652"/>
              <a:gd name="connsiteX2" fmla="*/ 428878 w 452396"/>
              <a:gd name="connsiteY2" fmla="*/ 760652 h 7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396" h="760652">
                <a:moveTo>
                  <a:pt x="0" y="0"/>
                </a:moveTo>
                <a:cubicBezTo>
                  <a:pt x="166561" y="1349"/>
                  <a:pt x="333122" y="2698"/>
                  <a:pt x="404602" y="129473"/>
                </a:cubicBezTo>
                <a:cubicBezTo>
                  <a:pt x="476082" y="256248"/>
                  <a:pt x="452480" y="508450"/>
                  <a:pt x="428878" y="76065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45" name="Freeform 44"/>
          <p:cNvSpPr/>
          <p:nvPr/>
        </p:nvSpPr>
        <p:spPr>
          <a:xfrm>
            <a:off x="4118847" y="4723496"/>
            <a:ext cx="267036" cy="167580"/>
          </a:xfrm>
          <a:custGeom>
            <a:avLst/>
            <a:gdLst>
              <a:gd name="connsiteX0" fmla="*/ 0 w 452396"/>
              <a:gd name="connsiteY0" fmla="*/ 0 h 760652"/>
              <a:gd name="connsiteX1" fmla="*/ 404602 w 452396"/>
              <a:gd name="connsiteY1" fmla="*/ 129473 h 760652"/>
              <a:gd name="connsiteX2" fmla="*/ 428878 w 452396"/>
              <a:gd name="connsiteY2" fmla="*/ 760652 h 7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396" h="760652">
                <a:moveTo>
                  <a:pt x="0" y="0"/>
                </a:moveTo>
                <a:cubicBezTo>
                  <a:pt x="166561" y="1349"/>
                  <a:pt x="333122" y="2698"/>
                  <a:pt x="404602" y="129473"/>
                </a:cubicBezTo>
                <a:cubicBezTo>
                  <a:pt x="476082" y="256248"/>
                  <a:pt x="452480" y="508450"/>
                  <a:pt x="428878" y="76065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724361" y="4548789"/>
            <a:ext cx="0" cy="557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094570" y="4752095"/>
            <a:ext cx="0" cy="3701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4369699" y="4899168"/>
            <a:ext cx="0" cy="1826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4082366" y="4804614"/>
            <a:ext cx="631178" cy="18101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4441110" y="4066536"/>
            <a:ext cx="320580" cy="71339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462757" y="3572456"/>
            <a:ext cx="141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small gradient</a:t>
            </a:r>
          </a:p>
          <a:p>
            <a:r>
              <a:rPr lang="en-US" sz="1400" dirty="0" smtClean="0"/>
              <a:t>=&gt; small step</a:t>
            </a:r>
            <a:endParaRPr lang="fr-LU" sz="1400" dirty="0"/>
          </a:p>
        </p:txBody>
      </p:sp>
      <p:sp>
        <p:nvSpPr>
          <p:cNvPr id="68" name="Freeform 67"/>
          <p:cNvSpPr/>
          <p:nvPr/>
        </p:nvSpPr>
        <p:spPr>
          <a:xfrm>
            <a:off x="4402000" y="4851721"/>
            <a:ext cx="234736" cy="87640"/>
          </a:xfrm>
          <a:custGeom>
            <a:avLst/>
            <a:gdLst>
              <a:gd name="connsiteX0" fmla="*/ 0 w 452396"/>
              <a:gd name="connsiteY0" fmla="*/ 0 h 760652"/>
              <a:gd name="connsiteX1" fmla="*/ 404602 w 452396"/>
              <a:gd name="connsiteY1" fmla="*/ 129473 h 760652"/>
              <a:gd name="connsiteX2" fmla="*/ 428878 w 452396"/>
              <a:gd name="connsiteY2" fmla="*/ 760652 h 7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396" h="760652">
                <a:moveTo>
                  <a:pt x="0" y="0"/>
                </a:moveTo>
                <a:cubicBezTo>
                  <a:pt x="166561" y="1349"/>
                  <a:pt x="333122" y="2698"/>
                  <a:pt x="404602" y="129473"/>
                </a:cubicBezTo>
                <a:cubicBezTo>
                  <a:pt x="476082" y="256248"/>
                  <a:pt x="452480" y="508450"/>
                  <a:pt x="428878" y="76065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sp>
        <p:nvSpPr>
          <p:cNvPr id="69" name="Freeform 68"/>
          <p:cNvSpPr/>
          <p:nvPr/>
        </p:nvSpPr>
        <p:spPr>
          <a:xfrm>
            <a:off x="4642638" y="4891076"/>
            <a:ext cx="137730" cy="79847"/>
          </a:xfrm>
          <a:custGeom>
            <a:avLst/>
            <a:gdLst>
              <a:gd name="connsiteX0" fmla="*/ 0 w 452396"/>
              <a:gd name="connsiteY0" fmla="*/ 0 h 760652"/>
              <a:gd name="connsiteX1" fmla="*/ 404602 w 452396"/>
              <a:gd name="connsiteY1" fmla="*/ 129473 h 760652"/>
              <a:gd name="connsiteX2" fmla="*/ 428878 w 452396"/>
              <a:gd name="connsiteY2" fmla="*/ 760652 h 7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396" h="760652">
                <a:moveTo>
                  <a:pt x="0" y="0"/>
                </a:moveTo>
                <a:cubicBezTo>
                  <a:pt x="166561" y="1349"/>
                  <a:pt x="333122" y="2698"/>
                  <a:pt x="404602" y="129473"/>
                </a:cubicBezTo>
                <a:cubicBezTo>
                  <a:pt x="476082" y="256248"/>
                  <a:pt x="452480" y="508450"/>
                  <a:pt x="428878" y="760652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4761690" y="4946648"/>
            <a:ext cx="0" cy="1594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764184" y="5162078"/>
            <a:ext cx="2023" cy="44032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306986" y="5569318"/>
            <a:ext cx="1031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minimum</a:t>
            </a:r>
            <a:endParaRPr lang="fr-LU" sz="1400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7003655" y="1700006"/>
            <a:ext cx="675684" cy="186478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7003655" y="2033685"/>
            <a:ext cx="319633" cy="41119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48992" y="1816144"/>
            <a:ext cx="240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large negative gradient</a:t>
            </a:r>
          </a:p>
          <a:p>
            <a:r>
              <a:rPr lang="en-US" sz="1400" dirty="0" smtClean="0"/>
              <a:t>=&gt; large step to larger values  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2488304" y="2349293"/>
            <a:ext cx="465289" cy="42722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9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43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Gradient descent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15" y="1260986"/>
            <a:ext cx="6022258" cy="45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44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Different types of gradient descent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 smtClean="0"/>
              <a:t>Batch </a:t>
            </a:r>
            <a:r>
              <a:rPr lang="fr-LU" sz="1600" dirty="0" err="1" smtClean="0"/>
              <a:t>learning</a:t>
            </a:r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smtClean="0"/>
              <a:t>Learning on the </a:t>
            </a:r>
            <a:r>
              <a:rPr lang="fr-LU" sz="1600" dirty="0" err="1" smtClean="0"/>
              <a:t>whole</a:t>
            </a:r>
            <a:r>
              <a:rPr lang="fr-LU" sz="1600" dirty="0" smtClean="0"/>
              <a:t> training data </a:t>
            </a:r>
            <a:r>
              <a:rPr lang="fr-LU" sz="1600" dirty="0" err="1" smtClean="0"/>
              <a:t>before</a:t>
            </a:r>
            <a:r>
              <a:rPr lang="fr-LU" sz="1600" dirty="0" smtClean="0"/>
              <a:t> </a:t>
            </a:r>
            <a:r>
              <a:rPr lang="fr-LU" sz="1600" dirty="0" err="1" smtClean="0"/>
              <a:t>updating</a:t>
            </a:r>
            <a:r>
              <a:rPr lang="fr-LU" sz="1600" dirty="0" smtClean="0"/>
              <a:t> the </a:t>
            </a:r>
            <a:r>
              <a:rPr lang="fr-LU" sz="1600" dirty="0" err="1" smtClean="0"/>
              <a:t>parameters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Impractical</a:t>
            </a:r>
            <a:r>
              <a:rPr lang="fr-LU" sz="1600" dirty="0" smtClean="0"/>
              <a:t> (RAM size, training time)</a:t>
            </a:r>
          </a:p>
          <a:p>
            <a:pPr marL="285750" indent="-285750">
              <a:buFontTx/>
              <a:buChar char="-"/>
            </a:pPr>
            <a:endParaRPr lang="fr-LU" sz="1600" dirty="0"/>
          </a:p>
          <a:p>
            <a:r>
              <a:rPr lang="fr-LU" sz="1600" dirty="0" err="1" smtClean="0"/>
              <a:t>Stochastic</a:t>
            </a:r>
            <a:r>
              <a:rPr lang="fr-LU" sz="1600" dirty="0" smtClean="0"/>
              <a:t> </a:t>
            </a:r>
            <a:r>
              <a:rPr lang="fr-LU" sz="1600" dirty="0" err="1" smtClean="0"/>
              <a:t>learning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Updating</a:t>
            </a:r>
            <a:r>
              <a:rPr lang="fr-LU" sz="1600" dirty="0" smtClean="0"/>
              <a:t> the </a:t>
            </a:r>
            <a:r>
              <a:rPr lang="fr-LU" sz="1600" dirty="0" err="1" smtClean="0"/>
              <a:t>parameters</a:t>
            </a:r>
            <a:r>
              <a:rPr lang="fr-LU" sz="1600" dirty="0" smtClean="0"/>
              <a:t> </a:t>
            </a:r>
            <a:r>
              <a:rPr lang="fr-LU" sz="1600" dirty="0" err="1" smtClean="0"/>
              <a:t>after</a:t>
            </a:r>
            <a:r>
              <a:rPr lang="fr-LU" sz="1600" dirty="0" smtClean="0"/>
              <a:t> training on a single </a:t>
            </a:r>
            <a:r>
              <a:rPr lang="fr-LU" sz="1600" dirty="0" err="1" smtClean="0"/>
              <a:t>example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Very</a:t>
            </a:r>
            <a:r>
              <a:rPr lang="fr-LU" sz="1600" dirty="0" smtClean="0"/>
              <a:t> </a:t>
            </a:r>
            <a:r>
              <a:rPr lang="fr-LU" sz="1600" dirty="0" err="1" smtClean="0"/>
              <a:t>fast</a:t>
            </a:r>
            <a:r>
              <a:rPr lang="fr-LU" sz="1600" dirty="0" smtClean="0"/>
              <a:t> training but instable</a:t>
            </a:r>
          </a:p>
          <a:p>
            <a:pPr marL="285750" indent="-285750">
              <a:buFontTx/>
              <a:buChar char="-"/>
            </a:pPr>
            <a:endParaRPr lang="fr-LU" sz="1600" dirty="0"/>
          </a:p>
          <a:p>
            <a:r>
              <a:rPr lang="fr-LU" sz="1600" dirty="0" err="1" smtClean="0"/>
              <a:t>Minibatch</a:t>
            </a:r>
            <a:r>
              <a:rPr lang="fr-LU" sz="1600" dirty="0" smtClean="0"/>
              <a:t> </a:t>
            </a:r>
            <a:r>
              <a:rPr lang="fr-LU" sz="1600" dirty="0" err="1" smtClean="0"/>
              <a:t>learning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Often</a:t>
            </a:r>
            <a:r>
              <a:rPr lang="fr-LU" sz="1600" dirty="0" smtClean="0"/>
              <a:t> </a:t>
            </a:r>
            <a:r>
              <a:rPr lang="fr-LU" sz="1600" dirty="0" err="1" smtClean="0"/>
              <a:t>prefered</a:t>
            </a:r>
            <a:r>
              <a:rPr lang="fr-LU" sz="1600" dirty="0" smtClean="0"/>
              <a:t>: combines the </a:t>
            </a:r>
            <a:r>
              <a:rPr lang="fr-LU" sz="1600" dirty="0" err="1" smtClean="0"/>
              <a:t>advantages</a:t>
            </a:r>
            <a:r>
              <a:rPr lang="fr-LU" sz="1600" dirty="0" smtClean="0"/>
              <a:t> of the </a:t>
            </a:r>
            <a:r>
              <a:rPr lang="fr-LU" sz="1600" dirty="0" err="1" smtClean="0"/>
              <a:t>other</a:t>
            </a:r>
            <a:r>
              <a:rPr lang="fr-LU" sz="1600" dirty="0" smtClean="0"/>
              <a:t> </a:t>
            </a:r>
            <a:r>
              <a:rPr lang="fr-LU" sz="1600" dirty="0" err="1" smtClean="0"/>
              <a:t>two</a:t>
            </a:r>
            <a:r>
              <a:rPr lang="fr-LU" sz="1600" dirty="0" smtClean="0"/>
              <a:t> </a:t>
            </a:r>
            <a:r>
              <a:rPr lang="fr-LU" sz="1600" dirty="0" err="1" smtClean="0"/>
              <a:t>methods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 smtClean="0"/>
              <a:t>Fancy additions: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Particle swarms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Inertia / velocity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Adaptive learning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 smtClean="0"/>
              <a:t>Non-differentiable functions:</a:t>
            </a:r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Subgradients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Interior-point methods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97" y="3475692"/>
            <a:ext cx="5995834" cy="2971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t="2141" r="50905" b="2571"/>
          <a:stretch/>
        </p:blipFill>
        <p:spPr>
          <a:xfrm>
            <a:off x="6721102" y="1201830"/>
            <a:ext cx="2157429" cy="22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45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supervised</a:t>
            </a:r>
            <a:r>
              <a:rPr lang="fr-LU" sz="3200" dirty="0" smtClean="0"/>
              <a:t> </a:t>
            </a:r>
            <a:r>
              <a:rPr lang="fr-LU" sz="3200" dirty="0" err="1" smtClean="0"/>
              <a:t>regression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 smtClean="0"/>
              <a:t>Data </a:t>
            </a:r>
            <a:r>
              <a:rPr lang="fr-LU" sz="1600" dirty="0" err="1" smtClean="0"/>
              <a:t>models</a:t>
            </a:r>
            <a:r>
              <a:rPr lang="fr-LU" sz="1600" dirty="0" smtClean="0"/>
              <a:t>: </a:t>
            </a:r>
            <a:r>
              <a:rPr lang="fr-LU" sz="1600" dirty="0" err="1" smtClean="0"/>
              <a:t>derivation</a:t>
            </a:r>
            <a:r>
              <a:rPr lang="fr-LU" sz="1600" dirty="0" smtClean="0"/>
              <a:t> of the </a:t>
            </a:r>
            <a:r>
              <a:rPr lang="fr-LU" sz="1600" dirty="0" err="1" smtClean="0"/>
              <a:t>linear</a:t>
            </a:r>
            <a:r>
              <a:rPr lang="fr-LU" sz="1600" dirty="0" smtClean="0"/>
              <a:t> model</a:t>
            </a:r>
          </a:p>
          <a:p>
            <a:endParaRPr lang="fr-LU" sz="1600" dirty="0"/>
          </a:p>
          <a:p>
            <a:endParaRPr lang="fr-LU" sz="1600" dirty="0" smtClean="0"/>
          </a:p>
          <a:p>
            <a:endParaRPr lang="fr-LU" sz="1600" dirty="0"/>
          </a:p>
          <a:p>
            <a:endParaRPr lang="fr-LU" sz="1600" dirty="0" smtClean="0"/>
          </a:p>
          <a:p>
            <a:endParaRPr lang="fr-LU" sz="1600" dirty="0"/>
          </a:p>
          <a:p>
            <a:endParaRPr lang="fr-LU" sz="1600" dirty="0" smtClean="0"/>
          </a:p>
          <a:p>
            <a:endParaRPr lang="fr-LU" sz="1600" dirty="0"/>
          </a:p>
          <a:p>
            <a:endParaRPr lang="fr-LU" sz="1600" dirty="0" smtClean="0"/>
          </a:p>
          <a:p>
            <a:endParaRPr lang="fr-LU" sz="1600" dirty="0"/>
          </a:p>
          <a:p>
            <a:endParaRPr lang="fr-LU" sz="1600" dirty="0" smtClean="0"/>
          </a:p>
          <a:p>
            <a:endParaRPr lang="fr-LU" sz="1600" dirty="0"/>
          </a:p>
          <a:p>
            <a:r>
              <a:rPr lang="fr-LU" sz="1600" dirty="0" smtClean="0"/>
              <a:t>Machine </a:t>
            </a:r>
            <a:r>
              <a:rPr lang="fr-LU" sz="1600" dirty="0" err="1" smtClean="0"/>
              <a:t>learning</a:t>
            </a:r>
            <a:r>
              <a:rPr lang="fr-LU" sz="1600" dirty="0" smtClean="0"/>
              <a:t>: progressive </a:t>
            </a:r>
            <a:r>
              <a:rPr lang="fr-LU" sz="1600" dirty="0" err="1" smtClean="0"/>
              <a:t>learning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95" y="1328530"/>
            <a:ext cx="3267389" cy="2161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473" t="23925" r="80708" b="73080"/>
          <a:stretch/>
        </p:blipFill>
        <p:spPr>
          <a:xfrm>
            <a:off x="6135197" y="1174012"/>
            <a:ext cx="1250912" cy="3090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2473" t="64346" r="71860" b="25670"/>
          <a:stretch/>
        </p:blipFill>
        <p:spPr>
          <a:xfrm>
            <a:off x="5501447" y="1752494"/>
            <a:ext cx="2874099" cy="1030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7" y="4314096"/>
            <a:ext cx="4078544" cy="2087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22" y="4237681"/>
            <a:ext cx="3502127" cy="19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5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46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supervised</a:t>
            </a:r>
            <a:r>
              <a:rPr lang="fr-LU" sz="3200" dirty="0" smtClean="0"/>
              <a:t> </a:t>
            </a:r>
            <a:r>
              <a:rPr lang="fr-LU" sz="3200" dirty="0" err="1" smtClean="0"/>
              <a:t>regression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1277" y="904565"/>
                <a:ext cx="8597254" cy="5268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LU" sz="1600" dirty="0" smtClean="0"/>
                  <a:t>Simple </a:t>
                </a:r>
                <a:r>
                  <a:rPr lang="fr-LU" sz="1600" dirty="0" err="1"/>
                  <a:t>l</a:t>
                </a:r>
                <a:r>
                  <a:rPr lang="fr-LU" sz="1600" dirty="0" err="1" smtClean="0"/>
                  <a:t>inear</a:t>
                </a:r>
                <a:r>
                  <a:rPr lang="fr-LU" sz="1600" dirty="0" smtClean="0"/>
                  <a:t> </a:t>
                </a:r>
                <a:r>
                  <a:rPr lang="fr-LU" sz="1600" dirty="0" err="1" smtClean="0"/>
                  <a:t>regression</a:t>
                </a:r>
                <a:r>
                  <a:rPr lang="fr-LU" sz="1600" dirty="0" smtClean="0"/>
                  <a:t>: 	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1600" dirty="0"/>
              </a:p>
              <a:p>
                <a:r>
                  <a:rPr lang="en-US" sz="1600" dirty="0" smtClean="0"/>
                  <a:t>			(only one independent variable)</a:t>
                </a:r>
              </a:p>
              <a:p>
                <a:endParaRPr lang="en-US" sz="1600" dirty="0"/>
              </a:p>
              <a:p>
                <a:endParaRPr lang="en-US" sz="1600" dirty="0" smtClean="0"/>
              </a:p>
              <a:p>
                <a:endParaRPr lang="en-US" sz="1600" dirty="0"/>
              </a:p>
              <a:p>
                <a:r>
                  <a:rPr lang="en-US" sz="1600" dirty="0" smtClean="0"/>
                  <a:t>Multiple linear regression: 	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			(many independent variables)</a:t>
                </a:r>
                <a:endParaRPr lang="en-US" sz="1600" dirty="0"/>
              </a:p>
              <a:p>
                <a:endParaRPr lang="en-US" sz="1600" dirty="0" smtClean="0"/>
              </a:p>
              <a:p>
                <a:endParaRPr lang="en-US" sz="1600" dirty="0" smtClean="0"/>
              </a:p>
              <a:p>
                <a:endParaRPr lang="en-US" sz="1600" dirty="0" smtClean="0"/>
              </a:p>
              <a:p>
                <a:r>
                  <a:rPr lang="fr-LU" sz="1600" dirty="0"/>
                  <a:t>Polynomial </a:t>
                </a:r>
                <a:r>
                  <a:rPr lang="fr-LU" sz="1600" dirty="0" err="1"/>
                  <a:t>regression</a:t>
                </a:r>
                <a:r>
                  <a:rPr lang="fr-LU" sz="1600" dirty="0"/>
                  <a:t>: 	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p>
                      <m:sSup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1600" b="1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			(linear model of non-linear predictors)</a:t>
                </a:r>
              </a:p>
              <a:p>
                <a:endParaRPr lang="en-US" sz="1600" dirty="0"/>
              </a:p>
              <a:p>
                <a:endParaRPr lang="en-US" sz="1600" dirty="0" smtClean="0"/>
              </a:p>
              <a:p>
                <a:endParaRPr lang="en-US" sz="1600" dirty="0"/>
              </a:p>
              <a:p>
                <a:r>
                  <a:rPr lang="en-US" sz="1600" dirty="0" smtClean="0"/>
                  <a:t>Assumptions of linear models: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 smtClean="0"/>
                  <a:t>Linearity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 smtClean="0"/>
                  <a:t>Normality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 smtClean="0"/>
                  <a:t>Independent errors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 smtClean="0"/>
                  <a:t>Non-correlated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 smtClean="0"/>
                  <a:t>Homoscedasticity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77" y="904565"/>
                <a:ext cx="8597254" cy="5268558"/>
              </a:xfrm>
              <a:prstGeom prst="rect">
                <a:avLst/>
              </a:prstGeom>
              <a:blipFill rotWithShape="0">
                <a:blip r:embed="rId3"/>
                <a:stretch>
                  <a:fillRect l="-355" t="-347" b="-462"/>
                </a:stretch>
              </a:blipFill>
            </p:spPr>
            <p:txBody>
              <a:bodyPr/>
              <a:lstStyle/>
              <a:p>
                <a:r>
                  <a:rPr lang="fr-L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6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47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artificial</a:t>
            </a:r>
            <a:r>
              <a:rPr lang="fr-LU" sz="3200" dirty="0" smtClean="0"/>
              <a:t> neural networks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r="20945"/>
          <a:stretch/>
        </p:blipFill>
        <p:spPr>
          <a:xfrm>
            <a:off x="4960416" y="1626499"/>
            <a:ext cx="3803257" cy="3766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9" t="3066" r="20758" b="3717"/>
          <a:stretch/>
        </p:blipFill>
        <p:spPr>
          <a:xfrm>
            <a:off x="630672" y="1626499"/>
            <a:ext cx="2808443" cy="37668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25388" y="2306230"/>
            <a:ext cx="3641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764064" y="1786990"/>
            <a:ext cx="22928" cy="3735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90124" y="2562478"/>
            <a:ext cx="392464" cy="1240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14956" y="2811981"/>
            <a:ext cx="74851" cy="40055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32290" y="1788340"/>
            <a:ext cx="62039" cy="35604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83683" y="2694648"/>
            <a:ext cx="1295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signal integration</a:t>
            </a:r>
            <a:endParaRPr lang="fr-LU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24646" y="153976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multiple inputs</a:t>
            </a:r>
            <a:endParaRPr lang="fr-LU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282588" y="4104852"/>
            <a:ext cx="1413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threshold response</a:t>
            </a:r>
            <a:endParaRPr lang="fr-LU" sz="12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30672" y="5219363"/>
            <a:ext cx="1573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639271" y="4239060"/>
            <a:ext cx="1448474" cy="971989"/>
          </a:xfrm>
          <a:custGeom>
            <a:avLst/>
            <a:gdLst>
              <a:gd name="connsiteX0" fmla="*/ 0 w 1448474"/>
              <a:gd name="connsiteY0" fmla="*/ 964119 h 971989"/>
              <a:gd name="connsiteX1" fmla="*/ 40460 w 1448474"/>
              <a:gd name="connsiteY1" fmla="*/ 891290 h 971989"/>
              <a:gd name="connsiteX2" fmla="*/ 121380 w 1448474"/>
              <a:gd name="connsiteY2" fmla="*/ 964119 h 971989"/>
              <a:gd name="connsiteX3" fmla="*/ 226577 w 1448474"/>
              <a:gd name="connsiteY3" fmla="*/ 956027 h 971989"/>
              <a:gd name="connsiteX4" fmla="*/ 250853 w 1448474"/>
              <a:gd name="connsiteY4" fmla="*/ 875106 h 971989"/>
              <a:gd name="connsiteX5" fmla="*/ 323681 w 1448474"/>
              <a:gd name="connsiteY5" fmla="*/ 956027 h 971989"/>
              <a:gd name="connsiteX6" fmla="*/ 380325 w 1448474"/>
              <a:gd name="connsiteY6" fmla="*/ 964119 h 971989"/>
              <a:gd name="connsiteX7" fmla="*/ 412694 w 1448474"/>
              <a:gd name="connsiteY7" fmla="*/ 867014 h 971989"/>
              <a:gd name="connsiteX8" fmla="*/ 445062 w 1448474"/>
              <a:gd name="connsiteY8" fmla="*/ 947935 h 971989"/>
              <a:gd name="connsiteX9" fmla="*/ 469338 w 1448474"/>
              <a:gd name="connsiteY9" fmla="*/ 786094 h 971989"/>
              <a:gd name="connsiteX10" fmla="*/ 501706 w 1448474"/>
              <a:gd name="connsiteY10" fmla="*/ 867014 h 971989"/>
              <a:gd name="connsiteX11" fmla="*/ 517890 w 1448474"/>
              <a:gd name="connsiteY11" fmla="*/ 648529 h 971989"/>
              <a:gd name="connsiteX12" fmla="*/ 566442 w 1448474"/>
              <a:gd name="connsiteY12" fmla="*/ 664713 h 971989"/>
              <a:gd name="connsiteX13" fmla="*/ 655455 w 1448474"/>
              <a:gd name="connsiteY13" fmla="*/ 1167 h 971989"/>
              <a:gd name="connsiteX14" fmla="*/ 720191 w 1448474"/>
              <a:gd name="connsiteY14" fmla="*/ 510965 h 971989"/>
              <a:gd name="connsiteX15" fmla="*/ 914400 w 1448474"/>
              <a:gd name="connsiteY15" fmla="*/ 794186 h 971989"/>
              <a:gd name="connsiteX16" fmla="*/ 1149069 w 1448474"/>
              <a:gd name="connsiteY16" fmla="*/ 867014 h 971989"/>
              <a:gd name="connsiteX17" fmla="*/ 1448474 w 1448474"/>
              <a:gd name="connsiteY17" fmla="*/ 931751 h 97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48474" h="971989">
                <a:moveTo>
                  <a:pt x="0" y="964119"/>
                </a:moveTo>
                <a:cubicBezTo>
                  <a:pt x="10115" y="927704"/>
                  <a:pt x="20230" y="891290"/>
                  <a:pt x="40460" y="891290"/>
                </a:cubicBezTo>
                <a:cubicBezTo>
                  <a:pt x="60690" y="891290"/>
                  <a:pt x="90361" y="953329"/>
                  <a:pt x="121380" y="964119"/>
                </a:cubicBezTo>
                <a:cubicBezTo>
                  <a:pt x="152400" y="974909"/>
                  <a:pt x="204998" y="970862"/>
                  <a:pt x="226577" y="956027"/>
                </a:cubicBezTo>
                <a:cubicBezTo>
                  <a:pt x="248156" y="941192"/>
                  <a:pt x="234669" y="875106"/>
                  <a:pt x="250853" y="875106"/>
                </a:cubicBezTo>
                <a:cubicBezTo>
                  <a:pt x="267037" y="875106"/>
                  <a:pt x="302102" y="941192"/>
                  <a:pt x="323681" y="956027"/>
                </a:cubicBezTo>
                <a:cubicBezTo>
                  <a:pt x="345260" y="970862"/>
                  <a:pt x="365490" y="978954"/>
                  <a:pt x="380325" y="964119"/>
                </a:cubicBezTo>
                <a:cubicBezTo>
                  <a:pt x="395160" y="949284"/>
                  <a:pt x="401905" y="869711"/>
                  <a:pt x="412694" y="867014"/>
                </a:cubicBezTo>
                <a:cubicBezTo>
                  <a:pt x="423483" y="864317"/>
                  <a:pt x="435621" y="961422"/>
                  <a:pt x="445062" y="947935"/>
                </a:cubicBezTo>
                <a:cubicBezTo>
                  <a:pt x="454503" y="934448"/>
                  <a:pt x="459897" y="799581"/>
                  <a:pt x="469338" y="786094"/>
                </a:cubicBezTo>
                <a:cubicBezTo>
                  <a:pt x="478779" y="772607"/>
                  <a:pt x="493614" y="889941"/>
                  <a:pt x="501706" y="867014"/>
                </a:cubicBezTo>
                <a:cubicBezTo>
                  <a:pt x="509798" y="844087"/>
                  <a:pt x="507101" y="682246"/>
                  <a:pt x="517890" y="648529"/>
                </a:cubicBezTo>
                <a:cubicBezTo>
                  <a:pt x="528679" y="614812"/>
                  <a:pt x="543515" y="772607"/>
                  <a:pt x="566442" y="664713"/>
                </a:cubicBezTo>
                <a:cubicBezTo>
                  <a:pt x="589369" y="556819"/>
                  <a:pt x="629830" y="26792"/>
                  <a:pt x="655455" y="1167"/>
                </a:cubicBezTo>
                <a:cubicBezTo>
                  <a:pt x="681080" y="-24458"/>
                  <a:pt x="677033" y="378795"/>
                  <a:pt x="720191" y="510965"/>
                </a:cubicBezTo>
                <a:cubicBezTo>
                  <a:pt x="763349" y="643135"/>
                  <a:pt x="842920" y="734845"/>
                  <a:pt x="914400" y="794186"/>
                </a:cubicBezTo>
                <a:cubicBezTo>
                  <a:pt x="985880" y="853527"/>
                  <a:pt x="1060057" y="844086"/>
                  <a:pt x="1149069" y="867014"/>
                </a:cubicBezTo>
                <a:cubicBezTo>
                  <a:pt x="1238081" y="889941"/>
                  <a:pt x="1343277" y="910846"/>
                  <a:pt x="1448474" y="9317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/>
          </a:p>
        </p:txBody>
      </p:sp>
      <p:cxnSp>
        <p:nvCxnSpPr>
          <p:cNvPr id="26" name="Straight Connector 25"/>
          <p:cNvCxnSpPr/>
          <p:nvPr/>
        </p:nvCxnSpPr>
        <p:spPr>
          <a:xfrm>
            <a:off x="969048" y="4918792"/>
            <a:ext cx="896868" cy="80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1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48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artificial</a:t>
            </a:r>
            <a:r>
              <a:rPr lang="fr-LU" sz="3200" dirty="0" smtClean="0"/>
              <a:t> neural networks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7" y="4672704"/>
            <a:ext cx="8714934" cy="1775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5" y="1001251"/>
            <a:ext cx="6570177" cy="322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49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back-propagation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81277" y="904565"/>
                <a:ext cx="8597254" cy="5319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Gradient descent applied to neural networks (propagate the error backwards)</a:t>
                </a:r>
              </a:p>
              <a:p>
                <a:endParaRPr lang="en-US" sz="1600" dirty="0" smtClean="0"/>
              </a:p>
              <a:p>
                <a:endParaRPr lang="en-US" sz="1600" dirty="0"/>
              </a:p>
              <a:p>
                <a:r>
                  <a:rPr lang="en-US" sz="1600" dirty="0" smtClean="0"/>
                  <a:t>Chain rule of derivatives: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endParaRPr lang="en-US" sz="1600" b="1" dirty="0" smtClean="0"/>
              </a:p>
              <a:p>
                <a:endParaRPr lang="en-US" sz="1600" dirty="0" smtClean="0"/>
              </a:p>
              <a:p>
                <a:r>
                  <a:rPr lang="en-US" sz="1600" dirty="0" smtClean="0"/>
                  <a:t>	</a:t>
                </a:r>
                <a:r>
                  <a:rPr lang="en-US" sz="1600" dirty="0" smtClean="0"/>
                  <a:t>	X → Y → Z</a:t>
                </a:r>
                <a:r>
                  <a:rPr lang="en-US" sz="1600" dirty="0" smtClean="0"/>
                  <a:t>	</a:t>
                </a:r>
                <a:r>
                  <a:rPr lang="en-US" sz="1600" dirty="0"/>
                  <a:t>	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𝒅𝒛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𝒅𝒛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𝒅𝒚</m:t>
                        </m:r>
                      </m:den>
                    </m:f>
                  </m:oMath>
                </a14:m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dirty="0" smtClean="0"/>
              </a:p>
              <a:p>
                <a:r>
                  <a:rPr lang="en-US" sz="1600" dirty="0" smtClean="0"/>
                  <a:t>Standard logistic activation function: 	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lang="en-US" sz="1600" b="1" dirty="0" smtClean="0"/>
              </a:p>
              <a:p>
                <a:endParaRPr lang="en-US" sz="1600" dirty="0"/>
              </a:p>
              <a:p>
                <a:r>
                  <a:rPr lang="en-US" sz="1600" dirty="0" smtClean="0"/>
                  <a:t>Derivative: 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LU" sz="16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fr-LU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LU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LU" sz="16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fr-LU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LU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fr-LU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LU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fr-LU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LU" sz="1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e>
                    </m:d>
                  </m:oMath>
                </a14:m>
                <a:endParaRPr lang="fr-LU" sz="1600" b="1" dirty="0" smtClean="0"/>
              </a:p>
              <a:p>
                <a:endParaRPr lang="fr-LU" sz="1600" b="1" dirty="0"/>
              </a:p>
              <a:p>
                <a:r>
                  <a:rPr lang="fr-LU" sz="1600" b="1" dirty="0" smtClean="0"/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LU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LU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fr-LU" sz="16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LU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LU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LU" sz="16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LU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LU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LU" sz="16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fr-LU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LU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p>
                            </m:sSup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LU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fr-LU" sz="1600" b="1" dirty="0" smtClean="0"/>
              </a:p>
              <a:p>
                <a:endParaRPr lang="fr-LU" sz="1600" b="1" i="1" dirty="0" smtClean="0">
                  <a:latin typeface="Cambria Math" panose="02040503050406030204" pitchFamily="18" charset="0"/>
                </a:endParaRPr>
              </a:p>
              <a:p>
                <a:r>
                  <a:rPr lang="fr-LU" sz="1600" b="1" dirty="0" smtClean="0"/>
                  <a:t>			</a:t>
                </a:r>
                <a:r>
                  <a:rPr lang="fr-LU" sz="1600" dirty="0" err="1" smtClean="0"/>
                  <a:t>which</a:t>
                </a:r>
                <a:r>
                  <a:rPr lang="fr-LU" sz="1600" dirty="0" smtClean="0"/>
                  <a:t> </a:t>
                </a:r>
                <a:r>
                  <a:rPr lang="fr-LU" sz="1600" dirty="0" err="1" smtClean="0"/>
                  <a:t>is</a:t>
                </a:r>
                <a:r>
                  <a:rPr lang="fr-LU" sz="1600" b="1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LU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LU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fr-LU" sz="16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LU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LU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LU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77" y="904565"/>
                <a:ext cx="8597254" cy="5319661"/>
              </a:xfrm>
              <a:prstGeom prst="rect">
                <a:avLst/>
              </a:prstGeom>
              <a:blipFill>
                <a:blip r:embed="rId4"/>
                <a:stretch>
                  <a:fillRect l="-355" t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81277" y="5809832"/>
            <a:ext cx="857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Rumelhart</a:t>
            </a:r>
            <a:r>
              <a:rPr lang="en-US" sz="1600" dirty="0"/>
              <a:t>, D., Hinton, G. &amp; Williams, R. Learning representations by back-propagating errors. </a:t>
            </a:r>
            <a:r>
              <a:rPr lang="en-US" sz="1600" i="1" dirty="0"/>
              <a:t>Nature</a:t>
            </a:r>
            <a:r>
              <a:rPr lang="en-US" sz="1600" dirty="0"/>
              <a:t> 323, 533–536 (1986) </a:t>
            </a:r>
          </a:p>
        </p:txBody>
      </p:sp>
    </p:spTree>
    <p:extLst>
      <p:ext uri="{BB962C8B-B14F-4D97-AF65-F5344CB8AC3E}">
        <p14:creationId xmlns:p14="http://schemas.microsoft.com/office/powerpoint/2010/main" val="28104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1936" y="1404652"/>
            <a:ext cx="810012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Prediction of sequence </a:t>
            </a:r>
            <a:r>
              <a:rPr lang="en-US" sz="1600" dirty="0"/>
              <a:t>specificity of DNA- and RNA-binding </a:t>
            </a:r>
            <a:r>
              <a:rPr lang="en-US" sz="1600" dirty="0" smtClean="0"/>
              <a:t>proteins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Prediction of enhancer </a:t>
            </a:r>
            <a:r>
              <a:rPr lang="en-US" sz="1600" dirty="0"/>
              <a:t>and cis-regulatory regions, methylation status</a:t>
            </a:r>
            <a:r>
              <a:rPr lang="en-US" sz="1600" dirty="0" smtClean="0"/>
              <a:t>, </a:t>
            </a:r>
            <a:r>
              <a:rPr lang="en-US" sz="1600" dirty="0"/>
              <a:t>and </a:t>
            </a:r>
            <a:r>
              <a:rPr lang="en-US" sz="1600" dirty="0" smtClean="0"/>
              <a:t>splicing </a:t>
            </a:r>
            <a:r>
              <a:rPr lang="en-US" sz="1600" dirty="0" smtClean="0"/>
              <a:t>sites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Prediction of gene expression from genomic </a:t>
            </a:r>
            <a:r>
              <a:rPr lang="en-US" sz="1600" dirty="0" smtClean="0"/>
              <a:t>sequences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Prediction</a:t>
            </a:r>
            <a:r>
              <a:rPr lang="fr-LU" sz="1600" dirty="0" smtClean="0"/>
              <a:t> of </a:t>
            </a:r>
            <a:r>
              <a:rPr lang="fr-LU" sz="1600" dirty="0" err="1" smtClean="0"/>
              <a:t>gene-disease</a:t>
            </a:r>
            <a:r>
              <a:rPr lang="fr-LU" sz="1600" dirty="0" smtClean="0"/>
              <a:t> </a:t>
            </a:r>
            <a:r>
              <a:rPr lang="fr-LU" sz="1600" dirty="0" smtClean="0"/>
              <a:t>associations</a:t>
            </a:r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pPr marL="285750" indent="-285750">
              <a:buFontTx/>
              <a:buChar char="-"/>
            </a:pPr>
            <a:r>
              <a:rPr lang="fr-LU" sz="1600" dirty="0" smtClean="0"/>
              <a:t>Gene annotations for new </a:t>
            </a:r>
            <a:r>
              <a:rPr lang="fr-LU" sz="1600" dirty="0" err="1" smtClean="0"/>
              <a:t>organisms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Prediction</a:t>
            </a:r>
            <a:r>
              <a:rPr lang="fr-LU" sz="1600" dirty="0" smtClean="0"/>
              <a:t> of transcription factor binding sites</a:t>
            </a:r>
            <a:endParaRPr lang="en-US" sz="1600" dirty="0" smtClean="0"/>
          </a:p>
          <a:p>
            <a:endParaRPr lang="en-US" sz="1600" dirty="0" smtClean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dirty="0" smtClean="0"/>
              <a:t>Examples: 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Kelley</a:t>
            </a:r>
            <a:r>
              <a:rPr lang="en-US" sz="1200" dirty="0"/>
              <a:t>, D. R., Snoek, J. &amp; </a:t>
            </a:r>
            <a:r>
              <a:rPr lang="en-US" sz="1200" dirty="0" err="1"/>
              <a:t>Rinn</a:t>
            </a:r>
            <a:r>
              <a:rPr lang="en-US" sz="1200" dirty="0"/>
              <a:t>, J. L. Basset: learning the regulatory code of the accessible genome with deep convolutional neural networks. Genome Res</a:t>
            </a:r>
            <a:r>
              <a:rPr lang="en-US" sz="1200" dirty="0" smtClean="0"/>
              <a:t>. 26</a:t>
            </a:r>
            <a:r>
              <a:rPr lang="en-US" sz="1200" dirty="0"/>
              <a:t>, 990–999 (2016</a:t>
            </a:r>
            <a:r>
              <a:rPr lang="en-US" sz="12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LU" sz="1200" dirty="0" err="1"/>
              <a:t>Xie</a:t>
            </a:r>
            <a:r>
              <a:rPr lang="fr-LU" sz="1200" dirty="0"/>
              <a:t>, R., Wen, J., </a:t>
            </a:r>
            <a:r>
              <a:rPr lang="fr-LU" sz="1200" dirty="0" err="1"/>
              <a:t>Quitadamo</a:t>
            </a:r>
            <a:r>
              <a:rPr lang="fr-LU" sz="1200" dirty="0"/>
              <a:t>, A., Cheng, J. &amp; </a:t>
            </a:r>
            <a:r>
              <a:rPr lang="fr-LU" sz="1200" dirty="0" err="1"/>
              <a:t>Shi</a:t>
            </a:r>
            <a:r>
              <a:rPr lang="fr-LU" sz="1200" dirty="0"/>
              <a:t>, X. A </a:t>
            </a:r>
            <a:r>
              <a:rPr lang="fr-LU" sz="1200" dirty="0" err="1"/>
              <a:t>deep</a:t>
            </a:r>
            <a:r>
              <a:rPr lang="fr-LU" sz="1200" dirty="0"/>
              <a:t> auto-encoder model for </a:t>
            </a:r>
            <a:r>
              <a:rPr lang="fr-LU" sz="1200" dirty="0" err="1"/>
              <a:t>gene</a:t>
            </a:r>
            <a:r>
              <a:rPr lang="fr-LU" sz="1200" dirty="0"/>
              <a:t> expression </a:t>
            </a:r>
            <a:r>
              <a:rPr lang="fr-LU" sz="1200" dirty="0" err="1"/>
              <a:t>prediction</a:t>
            </a:r>
            <a:r>
              <a:rPr lang="fr-LU" sz="1200" dirty="0"/>
              <a:t>. BMC </a:t>
            </a:r>
            <a:r>
              <a:rPr lang="fr-LU" sz="1200" dirty="0" err="1" smtClean="0"/>
              <a:t>Genomics</a:t>
            </a:r>
            <a:r>
              <a:rPr lang="fr-LU" sz="1200" dirty="0" smtClean="0"/>
              <a:t> 18 </a:t>
            </a:r>
            <a:r>
              <a:rPr lang="fr-LU" sz="1200" dirty="0"/>
              <a:t>(Suppl. 9), 845 (2017</a:t>
            </a:r>
            <a:r>
              <a:rPr lang="fr-LU" sz="1200" dirty="0" smtClean="0"/>
              <a:t>).</a:t>
            </a:r>
            <a:endParaRPr lang="fr-L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0" r="60000" b="10658"/>
          <a:stretch/>
        </p:blipFill>
        <p:spPr>
          <a:xfrm>
            <a:off x="5676496" y="2364079"/>
            <a:ext cx="3277406" cy="286267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Machine Learning in healthcare:</a:t>
            </a:r>
          </a:p>
          <a:p>
            <a:pPr algn="ctr"/>
            <a:r>
              <a:rPr lang="fr-LU" sz="3200" dirty="0" err="1" smtClean="0"/>
              <a:t>genomics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244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50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back-propagation</a:t>
            </a:r>
          </a:p>
        </p:txBody>
      </p:sp>
      <p:sp>
        <p:nvSpPr>
          <p:cNvPr id="3" name="Oval 2"/>
          <p:cNvSpPr/>
          <p:nvPr/>
        </p:nvSpPr>
        <p:spPr>
          <a:xfrm>
            <a:off x="2565176" y="1256670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  <a:r>
              <a:rPr lang="en-US" sz="1400" dirty="0" smtClean="0"/>
              <a:t>1</a:t>
            </a:r>
            <a:endParaRPr lang="fr-LU" sz="1400" dirty="0"/>
          </a:p>
        </p:txBody>
      </p:sp>
      <p:sp>
        <p:nvSpPr>
          <p:cNvPr id="8" name="Oval 7"/>
          <p:cNvSpPr/>
          <p:nvPr/>
        </p:nvSpPr>
        <p:spPr>
          <a:xfrm>
            <a:off x="2565176" y="1996825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i1</a:t>
            </a:r>
            <a:endParaRPr lang="fr-LU" sz="1400" dirty="0"/>
          </a:p>
        </p:txBody>
      </p:sp>
      <p:sp>
        <p:nvSpPr>
          <p:cNvPr id="9" name="Oval 8"/>
          <p:cNvSpPr/>
          <p:nvPr/>
        </p:nvSpPr>
        <p:spPr>
          <a:xfrm>
            <a:off x="2565176" y="2736980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i2</a:t>
            </a:r>
            <a:endParaRPr lang="fr-LU" sz="1400" dirty="0"/>
          </a:p>
        </p:txBody>
      </p:sp>
      <p:sp>
        <p:nvSpPr>
          <p:cNvPr id="10" name="Oval 9"/>
          <p:cNvSpPr/>
          <p:nvPr/>
        </p:nvSpPr>
        <p:spPr>
          <a:xfrm>
            <a:off x="4490709" y="125640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b2</a:t>
            </a:r>
            <a:endParaRPr lang="fr-LU" sz="1400" dirty="0"/>
          </a:p>
        </p:txBody>
      </p:sp>
      <p:sp>
        <p:nvSpPr>
          <p:cNvPr id="11" name="Oval 10"/>
          <p:cNvSpPr/>
          <p:nvPr/>
        </p:nvSpPr>
        <p:spPr>
          <a:xfrm>
            <a:off x="4490709" y="199655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h1</a:t>
            </a:r>
            <a:endParaRPr lang="fr-LU" sz="1400" dirty="0"/>
          </a:p>
        </p:txBody>
      </p:sp>
      <p:sp>
        <p:nvSpPr>
          <p:cNvPr id="12" name="Oval 11"/>
          <p:cNvSpPr/>
          <p:nvPr/>
        </p:nvSpPr>
        <p:spPr>
          <a:xfrm>
            <a:off x="4490709" y="273671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h2</a:t>
            </a:r>
            <a:endParaRPr lang="fr-LU" sz="1400" dirty="0"/>
          </a:p>
        </p:txBody>
      </p:sp>
      <p:sp>
        <p:nvSpPr>
          <p:cNvPr id="13" name="Oval 12"/>
          <p:cNvSpPr/>
          <p:nvPr/>
        </p:nvSpPr>
        <p:spPr>
          <a:xfrm>
            <a:off x="6704090" y="171760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o1</a:t>
            </a:r>
            <a:endParaRPr lang="fr-LU" sz="1400" dirty="0"/>
          </a:p>
        </p:txBody>
      </p:sp>
      <p:sp>
        <p:nvSpPr>
          <p:cNvPr id="14" name="Oval 13"/>
          <p:cNvSpPr/>
          <p:nvPr/>
        </p:nvSpPr>
        <p:spPr>
          <a:xfrm>
            <a:off x="6704090" y="245776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o2</a:t>
            </a:r>
            <a:endParaRPr lang="fr-LU" sz="1400" dirty="0"/>
          </a:p>
        </p:txBody>
      </p:sp>
      <p:cxnSp>
        <p:nvCxnSpPr>
          <p:cNvPr id="5" name="Straight Arrow Connector 4"/>
          <p:cNvCxnSpPr>
            <a:stCxn id="3" idx="6"/>
            <a:endCxn id="11" idx="1"/>
          </p:cNvCxnSpPr>
          <p:nvPr/>
        </p:nvCxnSpPr>
        <p:spPr>
          <a:xfrm>
            <a:off x="3099250" y="1507523"/>
            <a:ext cx="1469672" cy="562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/>
        </p:nvCxnSpPr>
        <p:spPr>
          <a:xfrm flipV="1">
            <a:off x="3099250" y="2247411"/>
            <a:ext cx="1391459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11" idx="3"/>
          </p:cNvCxnSpPr>
          <p:nvPr/>
        </p:nvCxnSpPr>
        <p:spPr>
          <a:xfrm flipV="1">
            <a:off x="3099250" y="2424791"/>
            <a:ext cx="1469672" cy="563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12" idx="1"/>
          </p:cNvCxnSpPr>
          <p:nvPr/>
        </p:nvCxnSpPr>
        <p:spPr>
          <a:xfrm>
            <a:off x="3021037" y="1684903"/>
            <a:ext cx="1547885" cy="11252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2" idx="2"/>
          </p:cNvCxnSpPr>
          <p:nvPr/>
        </p:nvCxnSpPr>
        <p:spPr>
          <a:xfrm>
            <a:off x="3021037" y="2425058"/>
            <a:ext cx="1469672" cy="562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5"/>
            <a:endCxn id="12" idx="3"/>
          </p:cNvCxnSpPr>
          <p:nvPr/>
        </p:nvCxnSpPr>
        <p:spPr>
          <a:xfrm flipV="1">
            <a:off x="3021037" y="3164946"/>
            <a:ext cx="1547885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6"/>
            <a:endCxn id="13" idx="1"/>
          </p:cNvCxnSpPr>
          <p:nvPr/>
        </p:nvCxnSpPr>
        <p:spPr>
          <a:xfrm>
            <a:off x="5024783" y="1507256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13" idx="2"/>
          </p:cNvCxnSpPr>
          <p:nvPr/>
        </p:nvCxnSpPr>
        <p:spPr>
          <a:xfrm flipV="1">
            <a:off x="5024783" y="1968461"/>
            <a:ext cx="1679307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13" idx="3"/>
          </p:cNvCxnSpPr>
          <p:nvPr/>
        </p:nvCxnSpPr>
        <p:spPr>
          <a:xfrm flipV="1">
            <a:off x="5024783" y="2145841"/>
            <a:ext cx="1757520" cy="841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  <a:endCxn id="14" idx="1"/>
          </p:cNvCxnSpPr>
          <p:nvPr/>
        </p:nvCxnSpPr>
        <p:spPr>
          <a:xfrm>
            <a:off x="4946570" y="1684636"/>
            <a:ext cx="1835733" cy="846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5"/>
            <a:endCxn id="14" idx="2"/>
          </p:cNvCxnSpPr>
          <p:nvPr/>
        </p:nvCxnSpPr>
        <p:spPr>
          <a:xfrm>
            <a:off x="4946570" y="2424791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5"/>
            <a:endCxn id="14" idx="3"/>
          </p:cNvCxnSpPr>
          <p:nvPr/>
        </p:nvCxnSpPr>
        <p:spPr>
          <a:xfrm flipV="1">
            <a:off x="4946570" y="2885996"/>
            <a:ext cx="1835733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102117" y="191530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1</a:t>
            </a:r>
            <a:endParaRPr lang="fr-LU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245897" y="227309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endParaRPr lang="fr-LU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3064526" y="25651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3</a:t>
            </a:r>
            <a:endParaRPr lang="fr-LU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3253350" y="283327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4</a:t>
            </a:r>
            <a:endParaRPr lang="fr-LU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4957090" y="18827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5</a:t>
            </a:r>
            <a:endParaRPr lang="fr-LU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215309" y="21750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6</a:t>
            </a:r>
            <a:endParaRPr lang="fr-LU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17095" y="25299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7</a:t>
            </a:r>
            <a:endParaRPr lang="fr-LU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480644" y="26887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8</a:t>
            </a:r>
            <a:endParaRPr lang="fr-LU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281277" y="904565"/>
            <a:ext cx="859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Example: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539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81277" y="904565"/>
            <a:ext cx="8597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Example:</a:t>
            </a:r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r>
              <a:rPr lang="en-US" sz="1600" b="1" dirty="0" smtClean="0"/>
              <a:t>For {i</a:t>
            </a:r>
            <a:r>
              <a:rPr lang="en-US" sz="1600" b="1" baseline="-25000" dirty="0" smtClean="0"/>
              <a:t>1</a:t>
            </a:r>
            <a:r>
              <a:rPr lang="en-US" sz="1600" b="1" dirty="0" smtClean="0"/>
              <a:t>, i</a:t>
            </a:r>
            <a:r>
              <a:rPr lang="en-US" sz="1600" b="1" baseline="-25000" dirty="0" smtClean="0"/>
              <a:t>2</a:t>
            </a:r>
            <a:r>
              <a:rPr lang="en-US" sz="1600" b="1" dirty="0" smtClean="0"/>
              <a:t>} = {0.05, 0.1} 				we want {o</a:t>
            </a:r>
            <a:r>
              <a:rPr lang="en-US" sz="1600" b="1" baseline="-25000" dirty="0" smtClean="0"/>
              <a:t>1</a:t>
            </a:r>
            <a:r>
              <a:rPr lang="en-US" sz="1600" b="1" dirty="0" smtClean="0"/>
              <a:t>, o</a:t>
            </a:r>
            <a:r>
              <a:rPr lang="en-US" sz="1600" b="1" baseline="-25000" dirty="0" smtClean="0"/>
              <a:t>2</a:t>
            </a:r>
            <a:r>
              <a:rPr lang="en-US" sz="1600" b="1" dirty="0" smtClean="0"/>
              <a:t>} = {0.01, 0.99</a:t>
            </a:r>
            <a:r>
              <a:rPr lang="en-US" sz="1600" b="1" dirty="0" smtClean="0"/>
              <a:t>}</a:t>
            </a:r>
            <a:endParaRPr lang="en-US" sz="16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51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back-propagation</a:t>
            </a:r>
          </a:p>
        </p:txBody>
      </p:sp>
      <p:sp>
        <p:nvSpPr>
          <p:cNvPr id="3" name="Oval 2"/>
          <p:cNvSpPr/>
          <p:nvPr/>
        </p:nvSpPr>
        <p:spPr>
          <a:xfrm>
            <a:off x="2547891" y="1251751"/>
            <a:ext cx="551359" cy="5066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0.35</a:t>
            </a:r>
            <a:endParaRPr lang="fr-LU" sz="900" b="1" dirty="0"/>
          </a:p>
        </p:txBody>
      </p:sp>
      <p:sp>
        <p:nvSpPr>
          <p:cNvPr id="8" name="Oval 7"/>
          <p:cNvSpPr/>
          <p:nvPr/>
        </p:nvSpPr>
        <p:spPr>
          <a:xfrm>
            <a:off x="2565176" y="1996825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i1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65176" y="2736980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i2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90709" y="125640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0.6</a:t>
            </a:r>
            <a:endParaRPr lang="fr-LU" sz="900" b="1" dirty="0"/>
          </a:p>
        </p:txBody>
      </p:sp>
      <p:sp>
        <p:nvSpPr>
          <p:cNvPr id="11" name="Oval 10"/>
          <p:cNvSpPr/>
          <p:nvPr/>
        </p:nvSpPr>
        <p:spPr>
          <a:xfrm>
            <a:off x="4490709" y="199655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h1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90709" y="273671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h2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04090" y="171760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o1</a:t>
            </a:r>
            <a:endParaRPr lang="fr-LU" sz="1400" dirty="0"/>
          </a:p>
        </p:txBody>
      </p:sp>
      <p:sp>
        <p:nvSpPr>
          <p:cNvPr id="14" name="Oval 13"/>
          <p:cNvSpPr/>
          <p:nvPr/>
        </p:nvSpPr>
        <p:spPr>
          <a:xfrm>
            <a:off x="6704090" y="245776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o2</a:t>
            </a:r>
            <a:endParaRPr lang="fr-LU" sz="1400" dirty="0"/>
          </a:p>
        </p:txBody>
      </p:sp>
      <p:cxnSp>
        <p:nvCxnSpPr>
          <p:cNvPr id="5" name="Straight Arrow Connector 4"/>
          <p:cNvCxnSpPr>
            <a:stCxn id="3" idx="6"/>
            <a:endCxn id="11" idx="1"/>
          </p:cNvCxnSpPr>
          <p:nvPr/>
        </p:nvCxnSpPr>
        <p:spPr>
          <a:xfrm>
            <a:off x="3099250" y="1505064"/>
            <a:ext cx="1469672" cy="564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/>
        </p:nvCxnSpPr>
        <p:spPr>
          <a:xfrm flipV="1">
            <a:off x="3099250" y="2247411"/>
            <a:ext cx="1391459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11" idx="3"/>
          </p:cNvCxnSpPr>
          <p:nvPr/>
        </p:nvCxnSpPr>
        <p:spPr>
          <a:xfrm flipV="1">
            <a:off x="3099250" y="2424791"/>
            <a:ext cx="1469672" cy="563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12" idx="1"/>
          </p:cNvCxnSpPr>
          <p:nvPr/>
        </p:nvCxnSpPr>
        <p:spPr>
          <a:xfrm>
            <a:off x="3018505" y="1684182"/>
            <a:ext cx="1550417" cy="112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2" idx="2"/>
          </p:cNvCxnSpPr>
          <p:nvPr/>
        </p:nvCxnSpPr>
        <p:spPr>
          <a:xfrm>
            <a:off x="3021037" y="2425058"/>
            <a:ext cx="1469672" cy="562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5"/>
            <a:endCxn id="12" idx="3"/>
          </p:cNvCxnSpPr>
          <p:nvPr/>
        </p:nvCxnSpPr>
        <p:spPr>
          <a:xfrm flipV="1">
            <a:off x="3021037" y="3164946"/>
            <a:ext cx="1547885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6"/>
            <a:endCxn id="13" idx="1"/>
          </p:cNvCxnSpPr>
          <p:nvPr/>
        </p:nvCxnSpPr>
        <p:spPr>
          <a:xfrm>
            <a:off x="5024783" y="1507256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13" idx="2"/>
          </p:cNvCxnSpPr>
          <p:nvPr/>
        </p:nvCxnSpPr>
        <p:spPr>
          <a:xfrm flipV="1">
            <a:off x="5024783" y="1968461"/>
            <a:ext cx="1679307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13" idx="3"/>
          </p:cNvCxnSpPr>
          <p:nvPr/>
        </p:nvCxnSpPr>
        <p:spPr>
          <a:xfrm flipV="1">
            <a:off x="5024783" y="2145841"/>
            <a:ext cx="1757520" cy="841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  <a:endCxn id="14" idx="1"/>
          </p:cNvCxnSpPr>
          <p:nvPr/>
        </p:nvCxnSpPr>
        <p:spPr>
          <a:xfrm>
            <a:off x="4946570" y="1684636"/>
            <a:ext cx="1835733" cy="846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5"/>
            <a:endCxn id="14" idx="2"/>
          </p:cNvCxnSpPr>
          <p:nvPr/>
        </p:nvCxnSpPr>
        <p:spPr>
          <a:xfrm>
            <a:off x="4946570" y="2424791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5"/>
            <a:endCxn id="14" idx="3"/>
          </p:cNvCxnSpPr>
          <p:nvPr/>
        </p:nvCxnSpPr>
        <p:spPr>
          <a:xfrm flipV="1">
            <a:off x="4946570" y="2885996"/>
            <a:ext cx="1835733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91100" y="197039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0.15</a:t>
            </a:r>
            <a:endParaRPr lang="fr-LU" sz="14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234880" y="232818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0.25</a:t>
            </a:r>
            <a:endParaRPr lang="fr-LU" sz="14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3053509" y="262024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</a:t>
            </a:r>
            <a:endParaRPr lang="fr-LU" sz="14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3166665" y="291022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0.3</a:t>
            </a:r>
            <a:endParaRPr lang="fr-LU" sz="1400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4935056" y="19378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</a:t>
            </a:r>
            <a:endParaRPr lang="fr-LU" sz="1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193275" y="223012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</a:t>
            </a:r>
            <a:endParaRPr lang="fr-LU" sz="1400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35056" y="265169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0.45</a:t>
            </a:r>
            <a:endParaRPr lang="fr-LU" sz="1400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270223" y="281962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0.55</a:t>
            </a:r>
            <a:endParaRPr lang="fr-LU" sz="1400" baseline="-25000" dirty="0"/>
          </a:p>
        </p:txBody>
      </p:sp>
      <p:sp>
        <p:nvSpPr>
          <p:cNvPr id="37" name="Oval 36"/>
          <p:cNvSpPr/>
          <p:nvPr/>
        </p:nvSpPr>
        <p:spPr>
          <a:xfrm>
            <a:off x="2467897" y="4552052"/>
            <a:ext cx="783753" cy="76069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input value</a:t>
            </a:r>
            <a:endParaRPr lang="fr-LU" sz="1200" b="1" dirty="0"/>
          </a:p>
        </p:txBody>
      </p:sp>
      <p:sp>
        <p:nvSpPr>
          <p:cNvPr id="7" name="Right Arrow 6"/>
          <p:cNvSpPr/>
          <p:nvPr/>
        </p:nvSpPr>
        <p:spPr>
          <a:xfrm>
            <a:off x="3251650" y="4798143"/>
            <a:ext cx="917227" cy="24580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42932" y="4562230"/>
            <a:ext cx="1101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400" dirty="0" err="1" smtClean="0"/>
              <a:t>weight</a:t>
            </a:r>
            <a:endParaRPr lang="en-US" sz="1400" dirty="0"/>
          </a:p>
        </p:txBody>
      </p:sp>
      <p:sp>
        <p:nvSpPr>
          <p:cNvPr id="40" name="Oval 39"/>
          <p:cNvSpPr/>
          <p:nvPr/>
        </p:nvSpPr>
        <p:spPr>
          <a:xfrm>
            <a:off x="4162817" y="4552052"/>
            <a:ext cx="783753" cy="76069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</a:t>
            </a:r>
            <a:r>
              <a:rPr lang="en-US" sz="1200" b="1" dirty="0" smtClean="0"/>
              <a:t>et</a:t>
            </a:r>
          </a:p>
          <a:p>
            <a:pPr algn="ctr"/>
            <a:r>
              <a:rPr lang="fr-LU" sz="1200" b="1" dirty="0" smtClean="0"/>
              <a:t>(</a:t>
            </a:r>
            <a:r>
              <a:rPr lang="fr-LU" sz="1200" b="1" dirty="0" err="1" smtClean="0"/>
              <a:t>sum</a:t>
            </a:r>
            <a:r>
              <a:rPr lang="fr-LU" sz="1200" b="1" dirty="0" smtClean="0"/>
              <a:t>)</a:t>
            </a:r>
            <a:endParaRPr lang="fr-LU" sz="1200" b="1" dirty="0"/>
          </a:p>
        </p:txBody>
      </p:sp>
      <p:sp>
        <p:nvSpPr>
          <p:cNvPr id="41" name="Right Arrow 40"/>
          <p:cNvSpPr/>
          <p:nvPr/>
        </p:nvSpPr>
        <p:spPr>
          <a:xfrm>
            <a:off x="4940510" y="4811546"/>
            <a:ext cx="917227" cy="24580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851677" y="4565455"/>
            <a:ext cx="783753" cy="76069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out</a:t>
            </a:r>
            <a:endParaRPr lang="fr-LU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024783" y="4590526"/>
            <a:ext cx="1101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400" dirty="0" err="1" smtClean="0"/>
              <a:t>sigmoid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99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81277" y="904565"/>
                <a:ext cx="8597254" cy="5481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Example:</a:t>
                </a:r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r>
                  <a:rPr lang="en-US" sz="1600" b="1" dirty="0" smtClean="0"/>
                  <a:t>For {i</a:t>
                </a:r>
                <a:r>
                  <a:rPr lang="en-US" sz="1600" b="1" baseline="-25000" dirty="0" smtClean="0"/>
                  <a:t>1</a:t>
                </a:r>
                <a:r>
                  <a:rPr lang="en-US" sz="1600" b="1" dirty="0" smtClean="0"/>
                  <a:t>, i</a:t>
                </a:r>
                <a:r>
                  <a:rPr lang="en-US" sz="1600" b="1" baseline="-25000" dirty="0" smtClean="0"/>
                  <a:t>2</a:t>
                </a:r>
                <a:r>
                  <a:rPr lang="en-US" sz="1600" b="1" dirty="0" smtClean="0"/>
                  <a:t>} = {0.05, 0.1} 				we want {o</a:t>
                </a:r>
                <a:r>
                  <a:rPr lang="en-US" sz="1600" b="1" baseline="-25000" dirty="0" smtClean="0"/>
                  <a:t>1</a:t>
                </a:r>
                <a:r>
                  <a:rPr lang="en-US" sz="1600" b="1" dirty="0" smtClean="0"/>
                  <a:t>, o</a:t>
                </a:r>
                <a:r>
                  <a:rPr lang="en-US" sz="1600" b="1" baseline="-25000" dirty="0" smtClean="0"/>
                  <a:t>2</a:t>
                </a:r>
                <a:r>
                  <a:rPr lang="en-US" sz="1600" b="1" dirty="0" smtClean="0"/>
                  <a:t>} = {0.01, 0.99}</a:t>
                </a:r>
              </a:p>
              <a:p>
                <a:endParaRPr lang="en-US" sz="1600" b="1" dirty="0"/>
              </a:p>
              <a:p>
                <a:r>
                  <a:rPr lang="en-US" sz="1600" b="1" dirty="0" smtClean="0"/>
                  <a:t>net</a:t>
                </a:r>
                <a:r>
                  <a:rPr lang="en-US" sz="1600" b="1" baseline="-25000" dirty="0" smtClean="0"/>
                  <a:t>h1</a:t>
                </a:r>
                <a:r>
                  <a:rPr lang="en-US" sz="1600" b="1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 smtClean="0"/>
                  <a:t>          	= 0.15 * 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0.05</a:t>
                </a:r>
                <a:r>
                  <a:rPr lang="en-US" sz="1600" b="1" dirty="0" smtClean="0"/>
                  <a:t> + 0.2*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0.1</a:t>
                </a:r>
                <a:r>
                  <a:rPr lang="en-US" sz="1600" b="1" dirty="0" smtClean="0"/>
                  <a:t> + 0.35*1 = 0.3775</a:t>
                </a:r>
              </a:p>
              <a:p>
                <a:endParaRPr lang="en-US" sz="1600" b="1" dirty="0" smtClean="0"/>
              </a:p>
              <a:p>
                <a:r>
                  <a:rPr lang="en-US" sz="1600" b="1" dirty="0" smtClean="0"/>
                  <a:t>out</a:t>
                </a:r>
                <a:r>
                  <a:rPr lang="en-US" sz="1600" b="1" baseline="-25000" dirty="0" smtClean="0"/>
                  <a:t>h1</a:t>
                </a:r>
                <a:r>
                  <a:rPr lang="en-US" sz="16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𝒏𝒆𝒕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1600" b="1" dirty="0" smtClean="0"/>
                  <a:t> = </a:t>
                </a:r>
                <a:r>
                  <a:rPr lang="en-US" sz="1600" b="1" dirty="0" smtClean="0">
                    <a:solidFill>
                      <a:srgbClr val="0070C0"/>
                    </a:solidFill>
                  </a:rPr>
                  <a:t>0.5932</a:t>
                </a:r>
              </a:p>
              <a:p>
                <a:endParaRPr lang="en-US" sz="1600" b="1" dirty="0" smtClean="0"/>
              </a:p>
              <a:p>
                <a:r>
                  <a:rPr lang="en-US" sz="1600" b="1" dirty="0" smtClean="0"/>
                  <a:t>net</a:t>
                </a:r>
                <a:r>
                  <a:rPr lang="en-US" sz="1600" b="1" baseline="-25000" dirty="0" smtClean="0"/>
                  <a:t>h2</a:t>
                </a:r>
                <a:r>
                  <a:rPr lang="en-US" sz="1600" b="1" dirty="0" smtClean="0"/>
                  <a:t> </a:t>
                </a:r>
                <a:r>
                  <a:rPr lang="en-US" sz="1600" b="1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b="1" dirty="0" smtClean="0"/>
                  <a:t>	= 0.25 * 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0.05</a:t>
                </a:r>
                <a:r>
                  <a:rPr lang="en-US" sz="1600" b="1" dirty="0" smtClean="0"/>
                  <a:t> + 0.3*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0.1</a:t>
                </a:r>
                <a:r>
                  <a:rPr lang="en-US" sz="1600" b="1" dirty="0" smtClean="0"/>
                  <a:t> + 0.35*1 = 0.3925</a:t>
                </a:r>
              </a:p>
              <a:p>
                <a:endParaRPr lang="en-US" sz="1600" b="1" dirty="0" smtClean="0"/>
              </a:p>
              <a:p>
                <a:r>
                  <a:rPr lang="en-US" sz="1600" b="1" dirty="0" smtClean="0"/>
                  <a:t>out</a:t>
                </a:r>
                <a:r>
                  <a:rPr lang="en-US" sz="1600" b="1" baseline="-25000" dirty="0" smtClean="0"/>
                  <a:t>h2</a:t>
                </a:r>
                <a:r>
                  <a:rPr lang="en-US" sz="1600" b="1" dirty="0" smtClean="0"/>
                  <a:t> </a:t>
                </a:r>
                <a:r>
                  <a:rPr lang="en-US" sz="16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𝒏𝒆𝒕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1600" b="1" dirty="0"/>
                  <a:t> = </a:t>
                </a:r>
                <a:r>
                  <a:rPr lang="en-US" sz="1600" b="1" dirty="0" smtClean="0">
                    <a:solidFill>
                      <a:srgbClr val="0070C0"/>
                    </a:solidFill>
                  </a:rPr>
                  <a:t>0.5968</a:t>
                </a:r>
                <a:endParaRPr lang="en-US" sz="1600" b="1" dirty="0">
                  <a:solidFill>
                    <a:srgbClr val="0070C0"/>
                  </a:solidFill>
                </a:endParaRPr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77" y="904565"/>
                <a:ext cx="8597254" cy="5481885"/>
              </a:xfrm>
              <a:prstGeom prst="rect">
                <a:avLst/>
              </a:prstGeom>
              <a:blipFill rotWithShape="0">
                <a:blip r:embed="rId3"/>
                <a:stretch>
                  <a:fillRect l="-355" t="-333"/>
                </a:stretch>
              </a:blipFill>
            </p:spPr>
            <p:txBody>
              <a:bodyPr/>
              <a:lstStyle/>
              <a:p>
                <a:r>
                  <a:rPr lang="fr-L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52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back-propagation</a:t>
            </a:r>
          </a:p>
        </p:txBody>
      </p:sp>
      <p:sp>
        <p:nvSpPr>
          <p:cNvPr id="3" name="Oval 2"/>
          <p:cNvSpPr/>
          <p:nvPr/>
        </p:nvSpPr>
        <p:spPr>
          <a:xfrm>
            <a:off x="2547891" y="1251751"/>
            <a:ext cx="551359" cy="5066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0.35</a:t>
            </a:r>
            <a:endParaRPr lang="fr-LU" sz="900" b="1" dirty="0"/>
          </a:p>
        </p:txBody>
      </p:sp>
      <p:sp>
        <p:nvSpPr>
          <p:cNvPr id="8" name="Oval 7"/>
          <p:cNvSpPr/>
          <p:nvPr/>
        </p:nvSpPr>
        <p:spPr>
          <a:xfrm>
            <a:off x="2565176" y="1996825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i1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65176" y="2736980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i2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90709" y="125640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0.6</a:t>
            </a:r>
            <a:endParaRPr lang="fr-LU" sz="900" b="1" dirty="0"/>
          </a:p>
        </p:txBody>
      </p:sp>
      <p:sp>
        <p:nvSpPr>
          <p:cNvPr id="11" name="Oval 10"/>
          <p:cNvSpPr/>
          <p:nvPr/>
        </p:nvSpPr>
        <p:spPr>
          <a:xfrm>
            <a:off x="4490709" y="199655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h1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90709" y="273671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h2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04090" y="171760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o1</a:t>
            </a:r>
            <a:endParaRPr lang="fr-LU" sz="1400" dirty="0"/>
          </a:p>
        </p:txBody>
      </p:sp>
      <p:sp>
        <p:nvSpPr>
          <p:cNvPr id="14" name="Oval 13"/>
          <p:cNvSpPr/>
          <p:nvPr/>
        </p:nvSpPr>
        <p:spPr>
          <a:xfrm>
            <a:off x="6704090" y="245776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o2</a:t>
            </a:r>
            <a:endParaRPr lang="fr-LU" sz="1400" dirty="0"/>
          </a:p>
        </p:txBody>
      </p:sp>
      <p:cxnSp>
        <p:nvCxnSpPr>
          <p:cNvPr id="5" name="Straight Arrow Connector 4"/>
          <p:cNvCxnSpPr>
            <a:stCxn id="3" idx="6"/>
            <a:endCxn id="11" idx="1"/>
          </p:cNvCxnSpPr>
          <p:nvPr/>
        </p:nvCxnSpPr>
        <p:spPr>
          <a:xfrm>
            <a:off x="3099250" y="1505064"/>
            <a:ext cx="1469672" cy="564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/>
        </p:nvCxnSpPr>
        <p:spPr>
          <a:xfrm flipV="1">
            <a:off x="3099250" y="2247411"/>
            <a:ext cx="1391459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11" idx="3"/>
          </p:cNvCxnSpPr>
          <p:nvPr/>
        </p:nvCxnSpPr>
        <p:spPr>
          <a:xfrm flipV="1">
            <a:off x="3099250" y="2424791"/>
            <a:ext cx="1469672" cy="563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12" idx="1"/>
          </p:cNvCxnSpPr>
          <p:nvPr/>
        </p:nvCxnSpPr>
        <p:spPr>
          <a:xfrm>
            <a:off x="3018505" y="1684182"/>
            <a:ext cx="1550417" cy="112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2" idx="2"/>
          </p:cNvCxnSpPr>
          <p:nvPr/>
        </p:nvCxnSpPr>
        <p:spPr>
          <a:xfrm>
            <a:off x="3021037" y="2425058"/>
            <a:ext cx="1469672" cy="562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5"/>
            <a:endCxn id="12" idx="3"/>
          </p:cNvCxnSpPr>
          <p:nvPr/>
        </p:nvCxnSpPr>
        <p:spPr>
          <a:xfrm flipV="1">
            <a:off x="3021037" y="3164946"/>
            <a:ext cx="1547885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6"/>
            <a:endCxn id="13" idx="1"/>
          </p:cNvCxnSpPr>
          <p:nvPr/>
        </p:nvCxnSpPr>
        <p:spPr>
          <a:xfrm>
            <a:off x="5024783" y="1507256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13" idx="2"/>
          </p:cNvCxnSpPr>
          <p:nvPr/>
        </p:nvCxnSpPr>
        <p:spPr>
          <a:xfrm flipV="1">
            <a:off x="5024783" y="1968461"/>
            <a:ext cx="1679307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13" idx="3"/>
          </p:cNvCxnSpPr>
          <p:nvPr/>
        </p:nvCxnSpPr>
        <p:spPr>
          <a:xfrm flipV="1">
            <a:off x="5024783" y="2145841"/>
            <a:ext cx="1757520" cy="841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  <a:endCxn id="14" idx="1"/>
          </p:cNvCxnSpPr>
          <p:nvPr/>
        </p:nvCxnSpPr>
        <p:spPr>
          <a:xfrm>
            <a:off x="4946570" y="1684636"/>
            <a:ext cx="1835733" cy="846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5"/>
            <a:endCxn id="14" idx="2"/>
          </p:cNvCxnSpPr>
          <p:nvPr/>
        </p:nvCxnSpPr>
        <p:spPr>
          <a:xfrm>
            <a:off x="4946570" y="2424791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5"/>
            <a:endCxn id="14" idx="3"/>
          </p:cNvCxnSpPr>
          <p:nvPr/>
        </p:nvCxnSpPr>
        <p:spPr>
          <a:xfrm flipV="1">
            <a:off x="4946570" y="2885996"/>
            <a:ext cx="1835733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91100" y="197039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0.15</a:t>
            </a:r>
            <a:endParaRPr lang="fr-LU" sz="14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234880" y="232818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0.25</a:t>
            </a:r>
            <a:endParaRPr lang="fr-LU" sz="14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3053509" y="262024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</a:t>
            </a:r>
            <a:endParaRPr lang="fr-LU" sz="14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3166665" y="291022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0.3</a:t>
            </a:r>
            <a:endParaRPr lang="fr-LU" sz="1400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4935056" y="19378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</a:t>
            </a:r>
            <a:endParaRPr lang="fr-LU" sz="1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193275" y="223012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</a:t>
            </a:r>
            <a:endParaRPr lang="fr-LU" sz="1400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35056" y="265169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0.45</a:t>
            </a:r>
            <a:endParaRPr lang="fr-LU" sz="1400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270223" y="281962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0.55</a:t>
            </a:r>
            <a:endParaRPr lang="fr-LU" sz="1400" baseline="-2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877666" y="4130367"/>
            <a:ext cx="2000865" cy="1356033"/>
            <a:chOff x="6877666" y="4130367"/>
            <a:chExt cx="2000865" cy="1356033"/>
          </a:xfrm>
        </p:grpSpPr>
        <p:sp>
          <p:nvSpPr>
            <p:cNvPr id="4" name="Rectangle 3"/>
            <p:cNvSpPr/>
            <p:nvPr/>
          </p:nvSpPr>
          <p:spPr>
            <a:xfrm>
              <a:off x="6892413" y="4139381"/>
              <a:ext cx="1986118" cy="1347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666" y="4130367"/>
              <a:ext cx="2000865" cy="133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1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281277" y="904565"/>
                <a:ext cx="8597254" cy="5481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LU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r>
                  <a:rPr lang="en-US" sz="1600" b="1" dirty="0"/>
                  <a:t>For {i</a:t>
                </a:r>
                <a:r>
                  <a:rPr lang="en-US" sz="1600" b="1" baseline="-25000" dirty="0"/>
                  <a:t>1</a:t>
                </a:r>
                <a:r>
                  <a:rPr lang="en-US" sz="1600" b="1" dirty="0"/>
                  <a:t>, i</a:t>
                </a:r>
                <a:r>
                  <a:rPr lang="en-US" sz="1600" b="1" baseline="-25000" dirty="0"/>
                  <a:t>2</a:t>
                </a:r>
                <a:r>
                  <a:rPr lang="en-US" sz="1600" b="1" dirty="0"/>
                  <a:t>} = {0.05, 0.1} 				we want {o</a:t>
                </a:r>
                <a:r>
                  <a:rPr lang="en-US" sz="1600" b="1" baseline="-25000" dirty="0"/>
                  <a:t>1</a:t>
                </a:r>
                <a:r>
                  <a:rPr lang="en-US" sz="1600" b="1" dirty="0"/>
                  <a:t>, o</a:t>
                </a:r>
                <a:r>
                  <a:rPr lang="en-US" sz="1600" b="1" baseline="-25000" dirty="0"/>
                  <a:t>2</a:t>
                </a:r>
                <a:r>
                  <a:rPr lang="en-US" sz="1600" b="1" dirty="0"/>
                  <a:t>} = {0.01, 0.99}</a:t>
                </a:r>
              </a:p>
              <a:p>
                <a:endParaRPr lang="en-US" sz="1600" b="1" dirty="0"/>
              </a:p>
              <a:p>
                <a:r>
                  <a:rPr lang="en-US" sz="1600" b="1" dirty="0" smtClean="0"/>
                  <a:t>net</a:t>
                </a:r>
                <a:r>
                  <a:rPr lang="en-US" sz="1600" b="1" baseline="-25000" dirty="0"/>
                  <a:t>o</a:t>
                </a:r>
                <a:r>
                  <a:rPr lang="en-US" sz="1600" b="1" baseline="-25000" dirty="0" smtClean="0"/>
                  <a:t>1</a:t>
                </a:r>
                <a:r>
                  <a:rPr lang="en-US" sz="1600" b="1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          = 0.4 * </a:t>
                </a:r>
                <a:r>
                  <a:rPr lang="en-US" sz="1600" b="1" dirty="0" smtClean="0">
                    <a:solidFill>
                      <a:srgbClr val="0070C0"/>
                    </a:solidFill>
                  </a:rPr>
                  <a:t>0.5932</a:t>
                </a:r>
                <a:r>
                  <a:rPr lang="en-US" sz="1600" b="1" dirty="0" smtClean="0"/>
                  <a:t> + 0.45 * </a:t>
                </a:r>
                <a:r>
                  <a:rPr lang="en-US" sz="1600" b="1" dirty="0" smtClean="0">
                    <a:solidFill>
                      <a:srgbClr val="0070C0"/>
                    </a:solidFill>
                  </a:rPr>
                  <a:t>0.5968</a:t>
                </a:r>
                <a:r>
                  <a:rPr lang="en-US" sz="1600" b="1" dirty="0" smtClean="0"/>
                  <a:t> + 0.6 = 1.1059</a:t>
                </a:r>
              </a:p>
              <a:p>
                <a:endParaRPr lang="en-US" sz="1600" b="1" dirty="0" smtClean="0"/>
              </a:p>
              <a:p>
                <a:r>
                  <a:rPr lang="en-US" sz="1600" b="1" dirty="0" smtClean="0"/>
                  <a:t>out</a:t>
                </a:r>
                <a:r>
                  <a:rPr lang="en-US" sz="1600" b="1" baseline="-25000" dirty="0"/>
                  <a:t>o</a:t>
                </a:r>
                <a:r>
                  <a:rPr lang="en-US" sz="1600" b="1" baseline="-25000" dirty="0" smtClean="0"/>
                  <a:t>1</a:t>
                </a:r>
                <a:r>
                  <a:rPr lang="en-US" sz="16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𝒏𝒆𝒕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1600" b="1" dirty="0" smtClean="0"/>
                  <a:t> =</a:t>
                </a:r>
                <a:r>
                  <a:rPr lang="en-US" sz="16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 0.7513</a:t>
                </a:r>
              </a:p>
              <a:p>
                <a:endParaRPr lang="en-US" sz="1600" b="1" dirty="0" smtClean="0"/>
              </a:p>
              <a:p>
                <a:r>
                  <a:rPr lang="en-US" sz="1600" b="1" dirty="0" smtClean="0"/>
                  <a:t>net</a:t>
                </a:r>
                <a:r>
                  <a:rPr lang="en-US" sz="1600" b="1" baseline="-25000" dirty="0"/>
                  <a:t>o</a:t>
                </a:r>
                <a:r>
                  <a:rPr lang="en-US" sz="1600" b="1" baseline="-25000" dirty="0" smtClean="0"/>
                  <a:t>2</a:t>
                </a:r>
                <a:r>
                  <a:rPr lang="en-US" sz="1600" b="1" dirty="0" smtClean="0"/>
                  <a:t> </a:t>
                </a:r>
                <a:r>
                  <a:rPr lang="en-US" sz="1600" b="1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 smtClean="0"/>
                  <a:t>	= 0.5 * </a:t>
                </a:r>
                <a:r>
                  <a:rPr lang="en-US" sz="1600" b="1" dirty="0" smtClean="0">
                    <a:solidFill>
                      <a:srgbClr val="0070C0"/>
                    </a:solidFill>
                  </a:rPr>
                  <a:t>0.5932</a:t>
                </a:r>
                <a:r>
                  <a:rPr lang="en-US" sz="1600" b="1" dirty="0" smtClean="0"/>
                  <a:t> + 0.55 * </a:t>
                </a:r>
                <a:r>
                  <a:rPr lang="en-US" sz="1600" b="1" dirty="0" smtClean="0">
                    <a:solidFill>
                      <a:srgbClr val="0070C0"/>
                    </a:solidFill>
                  </a:rPr>
                  <a:t>0.5968</a:t>
                </a:r>
                <a:r>
                  <a:rPr lang="en-US" sz="1600" b="1" dirty="0" smtClean="0"/>
                  <a:t> + 0.6 = 1.5531</a:t>
                </a:r>
              </a:p>
              <a:p>
                <a:endParaRPr lang="en-US" sz="1600" b="1" dirty="0" smtClean="0"/>
              </a:p>
              <a:p>
                <a:r>
                  <a:rPr lang="en-US" sz="1600" b="1" dirty="0" smtClean="0"/>
                  <a:t>out</a:t>
                </a:r>
                <a:r>
                  <a:rPr lang="en-US" sz="1600" b="1" baseline="-25000" dirty="0"/>
                  <a:t>o</a:t>
                </a:r>
                <a:r>
                  <a:rPr lang="en-US" sz="1600" b="1" baseline="-25000" dirty="0" smtClean="0"/>
                  <a:t>2</a:t>
                </a:r>
                <a:r>
                  <a:rPr lang="en-US" sz="1600" b="1" dirty="0" smtClean="0"/>
                  <a:t> </a:t>
                </a:r>
                <a:r>
                  <a:rPr lang="en-US" sz="16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𝒏𝒆𝒕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1600" b="1" dirty="0"/>
                  <a:t> = </a:t>
                </a:r>
                <a:r>
                  <a:rPr lang="en-US" sz="16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0.7729</a:t>
                </a:r>
                <a:endParaRPr lang="en-US" sz="16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endParaRPr lang="en-US" sz="16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77" y="904565"/>
                <a:ext cx="8597254" cy="5481885"/>
              </a:xfrm>
              <a:prstGeom prst="rect">
                <a:avLst/>
              </a:prstGeo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53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back-propagation</a:t>
            </a:r>
          </a:p>
        </p:txBody>
      </p:sp>
      <p:sp>
        <p:nvSpPr>
          <p:cNvPr id="3" name="Oval 2"/>
          <p:cNvSpPr/>
          <p:nvPr/>
        </p:nvSpPr>
        <p:spPr>
          <a:xfrm>
            <a:off x="2547891" y="1251751"/>
            <a:ext cx="551359" cy="5066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0.35</a:t>
            </a:r>
            <a:endParaRPr lang="fr-LU" sz="900" b="1" dirty="0"/>
          </a:p>
        </p:txBody>
      </p:sp>
      <p:sp>
        <p:nvSpPr>
          <p:cNvPr id="8" name="Oval 7"/>
          <p:cNvSpPr/>
          <p:nvPr/>
        </p:nvSpPr>
        <p:spPr>
          <a:xfrm>
            <a:off x="2565176" y="1996825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i1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65176" y="2736980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i2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90709" y="125640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0.6</a:t>
            </a:r>
            <a:endParaRPr lang="fr-LU" sz="900" b="1" dirty="0"/>
          </a:p>
        </p:txBody>
      </p:sp>
      <p:sp>
        <p:nvSpPr>
          <p:cNvPr id="11" name="Oval 10"/>
          <p:cNvSpPr/>
          <p:nvPr/>
        </p:nvSpPr>
        <p:spPr>
          <a:xfrm>
            <a:off x="4490709" y="199655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h1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90709" y="273671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h2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04090" y="171760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o1</a:t>
            </a:r>
            <a:endParaRPr lang="fr-LU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04090" y="245776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o2</a:t>
            </a:r>
            <a:endParaRPr lang="fr-LU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stCxn id="3" idx="6"/>
            <a:endCxn id="11" idx="1"/>
          </p:cNvCxnSpPr>
          <p:nvPr/>
        </p:nvCxnSpPr>
        <p:spPr>
          <a:xfrm>
            <a:off x="3099250" y="1505064"/>
            <a:ext cx="1469672" cy="564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/>
        </p:nvCxnSpPr>
        <p:spPr>
          <a:xfrm flipV="1">
            <a:off x="3099250" y="2247411"/>
            <a:ext cx="1391459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11" idx="3"/>
          </p:cNvCxnSpPr>
          <p:nvPr/>
        </p:nvCxnSpPr>
        <p:spPr>
          <a:xfrm flipV="1">
            <a:off x="3099250" y="2424791"/>
            <a:ext cx="1469672" cy="563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12" idx="1"/>
          </p:cNvCxnSpPr>
          <p:nvPr/>
        </p:nvCxnSpPr>
        <p:spPr>
          <a:xfrm>
            <a:off x="3018505" y="1684182"/>
            <a:ext cx="1550417" cy="112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2" idx="2"/>
          </p:cNvCxnSpPr>
          <p:nvPr/>
        </p:nvCxnSpPr>
        <p:spPr>
          <a:xfrm>
            <a:off x="3021037" y="2425058"/>
            <a:ext cx="1469672" cy="562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5"/>
            <a:endCxn id="12" idx="3"/>
          </p:cNvCxnSpPr>
          <p:nvPr/>
        </p:nvCxnSpPr>
        <p:spPr>
          <a:xfrm flipV="1">
            <a:off x="3021037" y="3164946"/>
            <a:ext cx="1547885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6"/>
            <a:endCxn id="13" idx="1"/>
          </p:cNvCxnSpPr>
          <p:nvPr/>
        </p:nvCxnSpPr>
        <p:spPr>
          <a:xfrm>
            <a:off x="5024783" y="1507256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13" idx="2"/>
          </p:cNvCxnSpPr>
          <p:nvPr/>
        </p:nvCxnSpPr>
        <p:spPr>
          <a:xfrm flipV="1">
            <a:off x="5024783" y="1968461"/>
            <a:ext cx="1679307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13" idx="3"/>
          </p:cNvCxnSpPr>
          <p:nvPr/>
        </p:nvCxnSpPr>
        <p:spPr>
          <a:xfrm flipV="1">
            <a:off x="5024783" y="2145841"/>
            <a:ext cx="1757520" cy="841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  <a:endCxn id="14" idx="1"/>
          </p:cNvCxnSpPr>
          <p:nvPr/>
        </p:nvCxnSpPr>
        <p:spPr>
          <a:xfrm>
            <a:off x="4946570" y="1684636"/>
            <a:ext cx="1835733" cy="846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5"/>
            <a:endCxn id="14" idx="2"/>
          </p:cNvCxnSpPr>
          <p:nvPr/>
        </p:nvCxnSpPr>
        <p:spPr>
          <a:xfrm>
            <a:off x="4946570" y="2424791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5"/>
            <a:endCxn id="14" idx="3"/>
          </p:cNvCxnSpPr>
          <p:nvPr/>
        </p:nvCxnSpPr>
        <p:spPr>
          <a:xfrm flipV="1">
            <a:off x="4946570" y="2885996"/>
            <a:ext cx="1835733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91100" y="197039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0.15</a:t>
            </a:r>
            <a:endParaRPr lang="fr-LU" sz="14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234880" y="232818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0.25</a:t>
            </a:r>
            <a:endParaRPr lang="fr-LU" sz="14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3053509" y="262024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</a:t>
            </a:r>
            <a:endParaRPr lang="fr-LU" sz="14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3166665" y="291022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0.3</a:t>
            </a:r>
            <a:endParaRPr lang="fr-LU" sz="1400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4935056" y="19378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</a:t>
            </a:r>
            <a:endParaRPr lang="fr-LU" sz="1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193275" y="223012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</a:t>
            </a:r>
            <a:endParaRPr lang="fr-LU" sz="1400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35056" y="265169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0.45</a:t>
            </a:r>
            <a:endParaRPr lang="fr-LU" sz="1400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270223" y="281962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0.55</a:t>
            </a:r>
            <a:endParaRPr lang="fr-LU" sz="1400" baseline="-250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77666" y="4130367"/>
            <a:ext cx="2000865" cy="1356033"/>
            <a:chOff x="6877666" y="4130367"/>
            <a:chExt cx="2000865" cy="1356033"/>
          </a:xfrm>
        </p:grpSpPr>
        <p:sp>
          <p:nvSpPr>
            <p:cNvPr id="36" name="Rectangle 35"/>
            <p:cNvSpPr/>
            <p:nvPr/>
          </p:nvSpPr>
          <p:spPr>
            <a:xfrm>
              <a:off x="6892413" y="4139381"/>
              <a:ext cx="1986118" cy="13470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666" y="4130367"/>
              <a:ext cx="2000865" cy="133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2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281277" y="904565"/>
                <a:ext cx="8597254" cy="552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Repeat until the last layer:</a:t>
                </a:r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r>
                  <a:rPr lang="en-US" sz="1600" b="1" dirty="0"/>
                  <a:t>For {i</a:t>
                </a:r>
                <a:r>
                  <a:rPr lang="en-US" sz="1600" b="1" baseline="-25000" dirty="0"/>
                  <a:t>1</a:t>
                </a:r>
                <a:r>
                  <a:rPr lang="en-US" sz="1600" b="1" dirty="0"/>
                  <a:t>, i</a:t>
                </a:r>
                <a:r>
                  <a:rPr lang="en-US" sz="1600" b="1" baseline="-25000" dirty="0"/>
                  <a:t>2</a:t>
                </a:r>
                <a:r>
                  <a:rPr lang="en-US" sz="1600" b="1" dirty="0"/>
                  <a:t>} = {0.05, 0.1} 				we want {o</a:t>
                </a:r>
                <a:r>
                  <a:rPr lang="en-US" sz="1600" b="1" baseline="-25000" dirty="0"/>
                  <a:t>1</a:t>
                </a:r>
                <a:r>
                  <a:rPr lang="en-US" sz="1600" b="1" dirty="0"/>
                  <a:t>, o</a:t>
                </a:r>
                <a:r>
                  <a:rPr lang="en-US" sz="1600" b="1" baseline="-25000" dirty="0"/>
                  <a:t>2</a:t>
                </a:r>
                <a:r>
                  <a:rPr lang="en-US" sz="1600" b="1" dirty="0"/>
                  <a:t>} = {0.01, 0.99}</a:t>
                </a:r>
              </a:p>
              <a:p>
                <a:endParaRPr lang="en-US" sz="1600" b="1" dirty="0"/>
              </a:p>
              <a:p>
                <a:r>
                  <a:rPr lang="en-US" sz="1600" b="1" dirty="0" smtClean="0"/>
                  <a:t>out</a:t>
                </a:r>
                <a:r>
                  <a:rPr lang="en-US" sz="1600" b="1" baseline="-25000" dirty="0" smtClean="0"/>
                  <a:t>o1</a:t>
                </a:r>
                <a:r>
                  <a:rPr lang="en-US" sz="16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𝒏𝒆𝒕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1600" b="1" dirty="0" smtClean="0"/>
                  <a:t> =</a:t>
                </a:r>
                <a:r>
                  <a:rPr lang="en-US" sz="16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 0.7513</a:t>
                </a:r>
                <a:r>
                  <a:rPr lang="en-US" sz="1600" dirty="0" smtClean="0"/>
                  <a:t>	but target</a:t>
                </a:r>
                <a:r>
                  <a:rPr lang="en-US" sz="1600" baseline="-25000" dirty="0" smtClean="0"/>
                  <a:t>o1</a:t>
                </a:r>
                <a:r>
                  <a:rPr lang="en-US" sz="1600" dirty="0" smtClean="0"/>
                  <a:t> is 0.01</a:t>
                </a:r>
              </a:p>
              <a:p>
                <a:r>
                  <a:rPr lang="en-US" sz="1600" b="1" dirty="0"/>
                  <a:t>out</a:t>
                </a:r>
                <a:r>
                  <a:rPr lang="en-US" sz="1600" b="1" baseline="-25000" dirty="0"/>
                  <a:t>o2</a:t>
                </a:r>
                <a:r>
                  <a:rPr lang="en-US" sz="16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𝒏𝒆𝒕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1600" b="1" dirty="0"/>
                  <a:t> = </a:t>
                </a:r>
                <a:r>
                  <a:rPr lang="en-US" sz="16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0.7729	</a:t>
                </a:r>
                <a:r>
                  <a:rPr lang="en-US" sz="1600" dirty="0"/>
                  <a:t>but </a:t>
                </a:r>
                <a:r>
                  <a:rPr lang="en-US" sz="1600" dirty="0" smtClean="0"/>
                  <a:t>target</a:t>
                </a:r>
                <a:r>
                  <a:rPr lang="en-US" sz="1600" baseline="-25000" dirty="0" smtClean="0"/>
                  <a:t>o2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is </a:t>
                </a:r>
                <a:r>
                  <a:rPr lang="en-US" sz="1600" dirty="0" smtClean="0"/>
                  <a:t>0.99</a:t>
                </a:r>
                <a:endParaRPr lang="en-US" sz="1600" dirty="0"/>
              </a:p>
              <a:p>
                <a:endParaRPr lang="en-US" sz="1600" dirty="0" smtClean="0"/>
              </a:p>
              <a:p>
                <a:endParaRPr lang="en-US" sz="16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sz="1600" dirty="0" smtClean="0"/>
                  <a:t>Therefore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dirty="0"/>
                          <m:t>target</m:t>
                        </m:r>
                        <m:r>
                          <m:rPr>
                            <m:nor/>
                          </m:rPr>
                          <a:rPr lang="en-US" sz="1600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US" sz="1600" baseline="-25000" dirty="0"/>
                          <m:t>1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600" dirty="0"/>
                          <m:t>out</m:t>
                        </m:r>
                        <m:r>
                          <m:rPr>
                            <m:nor/>
                          </m:rPr>
                          <a:rPr lang="en-US" sz="1600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US" sz="1600" baseline="-25000" dirty="0"/>
                          <m:t>1</m:t>
                        </m:r>
                      </m:e>
                    </m:d>
                    <m:r>
                      <a:rPr lang="fr-LU" sz="16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 smtClean="0"/>
                  <a:t> = 0.5 (0.01-0.7513)</a:t>
                </a:r>
                <a:r>
                  <a:rPr lang="en-US" sz="1600" baseline="30000" dirty="0" smtClean="0"/>
                  <a:t>2</a:t>
                </a:r>
                <a:r>
                  <a:rPr lang="en-US" sz="1600" dirty="0" smtClean="0"/>
                  <a:t> = 0.2748</a:t>
                </a:r>
              </a:p>
              <a:p>
                <a:r>
                  <a:rPr lang="en-US" sz="1600" dirty="0"/>
                  <a:t>a</a:t>
                </a:r>
                <a:r>
                  <a:rPr lang="en-US" sz="1600" dirty="0" smtClean="0"/>
                  <a:t>nd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dirty="0"/>
                          <m:t>target</m:t>
                        </m:r>
                        <m:r>
                          <m:rPr>
                            <m:nor/>
                          </m:rPr>
                          <a:rPr lang="en-US" sz="1600" baseline="-25000" dirty="0"/>
                          <m:t>o</m:t>
                        </m:r>
                        <m:r>
                          <a:rPr lang="en-US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600" dirty="0"/>
                          <m:t>out</m:t>
                        </m:r>
                        <m:r>
                          <m:rPr>
                            <m:nor/>
                          </m:rPr>
                          <a:rPr lang="en-US" sz="1600" baseline="-25000" dirty="0"/>
                          <m:t>o</m:t>
                        </m:r>
                        <m:r>
                          <a:rPr lang="en-US" sz="16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fr-LU" sz="16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/>
                  <a:t> = 0.5 (</a:t>
                </a:r>
                <a:r>
                  <a:rPr lang="en-US" sz="1600" dirty="0" smtClean="0"/>
                  <a:t>0.99-0.7729)</a:t>
                </a:r>
                <a:r>
                  <a:rPr lang="en-US" sz="1600" baseline="30000" dirty="0" smtClean="0"/>
                  <a:t>2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= </a:t>
                </a:r>
                <a:r>
                  <a:rPr lang="en-US" sz="1600" dirty="0" smtClean="0"/>
                  <a:t>0.0235 	</a:t>
                </a:r>
              </a:p>
              <a:p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baseline="-25000" smtClean="0">
                        <a:latin typeface="Cambria Math" panose="02040503050406030204" pitchFamily="18" charset="0"/>
                      </a:rPr>
                      <m:t>𝑡𝑜𝑡𝑎𝑙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600" dirty="0" smtClean="0"/>
                  <a:t>0.2983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77" y="904565"/>
                <a:ext cx="8597254" cy="5524205"/>
              </a:xfrm>
              <a:prstGeom prst="rect">
                <a:avLst/>
              </a:prstGeom>
              <a:blipFill>
                <a:blip r:embed="rId3"/>
                <a:stretch>
                  <a:fillRect l="-355" t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54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back-propagation</a:t>
            </a:r>
          </a:p>
        </p:txBody>
      </p:sp>
      <p:sp>
        <p:nvSpPr>
          <p:cNvPr id="3" name="Oval 2"/>
          <p:cNvSpPr/>
          <p:nvPr/>
        </p:nvSpPr>
        <p:spPr>
          <a:xfrm>
            <a:off x="2547891" y="1251751"/>
            <a:ext cx="551359" cy="5066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0.35</a:t>
            </a:r>
            <a:endParaRPr lang="fr-LU" sz="900" b="1" dirty="0"/>
          </a:p>
        </p:txBody>
      </p:sp>
      <p:sp>
        <p:nvSpPr>
          <p:cNvPr id="8" name="Oval 7"/>
          <p:cNvSpPr/>
          <p:nvPr/>
        </p:nvSpPr>
        <p:spPr>
          <a:xfrm>
            <a:off x="2565176" y="1996825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i1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65176" y="2736980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i2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90709" y="125640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0.6</a:t>
            </a:r>
            <a:endParaRPr lang="fr-LU" sz="900" b="1" dirty="0"/>
          </a:p>
        </p:txBody>
      </p:sp>
      <p:sp>
        <p:nvSpPr>
          <p:cNvPr id="11" name="Oval 10"/>
          <p:cNvSpPr/>
          <p:nvPr/>
        </p:nvSpPr>
        <p:spPr>
          <a:xfrm>
            <a:off x="4490709" y="199655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h1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90709" y="273671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h2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04090" y="171760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o1</a:t>
            </a:r>
            <a:endParaRPr lang="fr-LU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04090" y="245776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o2</a:t>
            </a:r>
            <a:endParaRPr lang="fr-LU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stCxn id="3" idx="6"/>
            <a:endCxn id="11" idx="1"/>
          </p:cNvCxnSpPr>
          <p:nvPr/>
        </p:nvCxnSpPr>
        <p:spPr>
          <a:xfrm>
            <a:off x="3099250" y="1505064"/>
            <a:ext cx="1469672" cy="564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/>
        </p:nvCxnSpPr>
        <p:spPr>
          <a:xfrm flipV="1">
            <a:off x="3099250" y="2247411"/>
            <a:ext cx="1391459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11" idx="3"/>
          </p:cNvCxnSpPr>
          <p:nvPr/>
        </p:nvCxnSpPr>
        <p:spPr>
          <a:xfrm flipV="1">
            <a:off x="3099250" y="2424791"/>
            <a:ext cx="1469672" cy="563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12" idx="1"/>
          </p:cNvCxnSpPr>
          <p:nvPr/>
        </p:nvCxnSpPr>
        <p:spPr>
          <a:xfrm>
            <a:off x="3018505" y="1684182"/>
            <a:ext cx="1550417" cy="112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2" idx="2"/>
          </p:cNvCxnSpPr>
          <p:nvPr/>
        </p:nvCxnSpPr>
        <p:spPr>
          <a:xfrm>
            <a:off x="3021037" y="2425058"/>
            <a:ext cx="1469672" cy="562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5"/>
            <a:endCxn id="12" idx="3"/>
          </p:cNvCxnSpPr>
          <p:nvPr/>
        </p:nvCxnSpPr>
        <p:spPr>
          <a:xfrm flipV="1">
            <a:off x="3021037" y="3164946"/>
            <a:ext cx="1547885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6"/>
            <a:endCxn id="13" idx="1"/>
          </p:cNvCxnSpPr>
          <p:nvPr/>
        </p:nvCxnSpPr>
        <p:spPr>
          <a:xfrm>
            <a:off x="5024783" y="1507256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13" idx="2"/>
          </p:cNvCxnSpPr>
          <p:nvPr/>
        </p:nvCxnSpPr>
        <p:spPr>
          <a:xfrm flipV="1">
            <a:off x="5024783" y="1968461"/>
            <a:ext cx="1679307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13" idx="3"/>
          </p:cNvCxnSpPr>
          <p:nvPr/>
        </p:nvCxnSpPr>
        <p:spPr>
          <a:xfrm flipV="1">
            <a:off x="5024783" y="2145841"/>
            <a:ext cx="1757520" cy="841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  <a:endCxn id="14" idx="1"/>
          </p:cNvCxnSpPr>
          <p:nvPr/>
        </p:nvCxnSpPr>
        <p:spPr>
          <a:xfrm>
            <a:off x="4946570" y="1684636"/>
            <a:ext cx="1835733" cy="846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5"/>
            <a:endCxn id="14" idx="2"/>
          </p:cNvCxnSpPr>
          <p:nvPr/>
        </p:nvCxnSpPr>
        <p:spPr>
          <a:xfrm>
            <a:off x="4946570" y="2424791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5"/>
            <a:endCxn id="14" idx="3"/>
          </p:cNvCxnSpPr>
          <p:nvPr/>
        </p:nvCxnSpPr>
        <p:spPr>
          <a:xfrm flipV="1">
            <a:off x="4946570" y="2885996"/>
            <a:ext cx="1835733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91100" y="197039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0.15</a:t>
            </a:r>
            <a:endParaRPr lang="fr-LU" sz="14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234880" y="232818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0.25</a:t>
            </a:r>
            <a:endParaRPr lang="fr-LU" sz="14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3053509" y="262024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</a:t>
            </a:r>
            <a:endParaRPr lang="fr-LU" sz="14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3166665" y="291022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0.3</a:t>
            </a:r>
            <a:endParaRPr lang="fr-LU" sz="1400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4935056" y="193781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</a:t>
            </a:r>
            <a:endParaRPr lang="fr-LU" sz="1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193275" y="223012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</a:t>
            </a:r>
            <a:endParaRPr lang="fr-LU" sz="1400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35056" y="265169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0.45</a:t>
            </a:r>
            <a:endParaRPr lang="fr-LU" sz="1400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270223" y="281962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0.55</a:t>
            </a:r>
            <a:endParaRPr lang="fr-LU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5751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281277" y="904565"/>
                <a:ext cx="8597254" cy="471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Let’s update </a:t>
                </a:r>
                <a:r>
                  <a:rPr lang="en-US" sz="1600" b="1" dirty="0"/>
                  <a:t>w</a:t>
                </a:r>
                <a:r>
                  <a:rPr lang="en-US" sz="1600" b="1" baseline="-25000" dirty="0"/>
                  <a:t>5</a:t>
                </a:r>
                <a:r>
                  <a:rPr lang="en-US" sz="1600" dirty="0"/>
                  <a:t>:</a:t>
                </a:r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r>
                  <a:rPr lang="en-US" sz="1600" dirty="0" smtClean="0"/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LU" sz="1600" b="0" i="0" smtClean="0">
                        <a:latin typeface="Cambria Math" panose="02040503050406030204" pitchFamily="18" charset="0"/>
                      </a:rPr>
                      <m:t>radient</m:t>
                    </m:r>
                    <m:r>
                      <a:rPr lang="fr-LU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LU" sz="16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fr-LU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LU" sz="1600" b="0" i="0" smtClean="0">
                        <a:latin typeface="Cambria Math" panose="02040503050406030204" pitchFamily="18" charset="0"/>
                      </a:rPr>
                      <m:t>error</m:t>
                    </m:r>
                    <m:r>
                      <a:rPr lang="fr-LU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sz="1600" b="0" dirty="0" smtClean="0">
                    <a:latin typeface="Calibri" panose="020F0502020204030204" pitchFamily="34" charset="0"/>
                  </a:rPr>
                  <a:t>(output minus target) = 0.7513 – 0.01 = 0.7413</a:t>
                </a:r>
              </a:p>
              <a:p>
                <a:endParaRPr lang="en-US" sz="1600" b="0" dirty="0" smtClean="0">
                  <a:latin typeface="Cambria Math" panose="02040503050406030204" pitchFamily="18" charset="0"/>
                </a:endParaRPr>
              </a:p>
              <a:p>
                <a:r>
                  <a:rPr lang="en-US" sz="1600" b="0" dirty="0" smtClean="0"/>
                  <a:t>		</a:t>
                </a:r>
                <a:r>
                  <a:rPr lang="en-US" sz="1600" b="0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LU" sz="1600" b="0" i="0" smtClean="0">
                        <a:latin typeface="Cambria Math" panose="02040503050406030204" pitchFamily="18" charset="0"/>
                      </a:rPr>
                      <m:t>logistic</m:t>
                    </m:r>
                    <m:r>
                      <a:rPr lang="fr-LU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derivative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 smtClean="0">
                    <a:latin typeface="Calibri" panose="020F0502020204030204" pitchFamily="34" charset="0"/>
                  </a:rPr>
                  <a:t> = 0.7513 (1-0.7513) = 0.1868</a:t>
                </a:r>
              </a:p>
              <a:p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sz="1600" b="0" dirty="0" smtClean="0"/>
                  <a:t>		</a:t>
                </a:r>
                <a:r>
                  <a:rPr lang="en-US" sz="1600" b="0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 smtClean="0"/>
                  <a:t> (weight dependence) = 0.5932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77" y="904565"/>
                <a:ext cx="8597254" cy="4716997"/>
              </a:xfrm>
              <a:prstGeom prst="rect">
                <a:avLst/>
              </a:prstGeom>
              <a:blipFill>
                <a:blip r:embed="rId3"/>
                <a:stretch>
                  <a:fillRect l="-355" t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55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back-propagation</a:t>
            </a:r>
          </a:p>
        </p:txBody>
      </p:sp>
      <p:sp>
        <p:nvSpPr>
          <p:cNvPr id="3" name="Oval 2"/>
          <p:cNvSpPr/>
          <p:nvPr/>
        </p:nvSpPr>
        <p:spPr>
          <a:xfrm>
            <a:off x="2547891" y="1251751"/>
            <a:ext cx="551359" cy="5066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0.35</a:t>
            </a:r>
            <a:endParaRPr lang="fr-LU" sz="900" b="1" dirty="0"/>
          </a:p>
        </p:txBody>
      </p:sp>
      <p:sp>
        <p:nvSpPr>
          <p:cNvPr id="8" name="Oval 7"/>
          <p:cNvSpPr/>
          <p:nvPr/>
        </p:nvSpPr>
        <p:spPr>
          <a:xfrm>
            <a:off x="2565176" y="1996825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i1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65176" y="2736980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i2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90709" y="125640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0.6</a:t>
            </a:r>
            <a:endParaRPr lang="fr-LU" sz="900" b="1" dirty="0"/>
          </a:p>
        </p:txBody>
      </p:sp>
      <p:sp>
        <p:nvSpPr>
          <p:cNvPr id="11" name="Oval 10"/>
          <p:cNvSpPr/>
          <p:nvPr/>
        </p:nvSpPr>
        <p:spPr>
          <a:xfrm>
            <a:off x="4490709" y="199655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h1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90709" y="273671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h2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04090" y="171760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o1</a:t>
            </a:r>
            <a:endParaRPr lang="fr-LU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04090" y="245776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o2</a:t>
            </a:r>
            <a:endParaRPr lang="fr-LU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stCxn id="3" idx="6"/>
            <a:endCxn id="11" idx="1"/>
          </p:cNvCxnSpPr>
          <p:nvPr/>
        </p:nvCxnSpPr>
        <p:spPr>
          <a:xfrm>
            <a:off x="3099250" y="1505064"/>
            <a:ext cx="1469672" cy="564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/>
        </p:nvCxnSpPr>
        <p:spPr>
          <a:xfrm flipV="1">
            <a:off x="3099250" y="2247411"/>
            <a:ext cx="1391459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11" idx="3"/>
          </p:cNvCxnSpPr>
          <p:nvPr/>
        </p:nvCxnSpPr>
        <p:spPr>
          <a:xfrm flipV="1">
            <a:off x="3099250" y="2424791"/>
            <a:ext cx="1469672" cy="563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12" idx="1"/>
          </p:cNvCxnSpPr>
          <p:nvPr/>
        </p:nvCxnSpPr>
        <p:spPr>
          <a:xfrm>
            <a:off x="3018505" y="1684182"/>
            <a:ext cx="1550417" cy="112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2" idx="2"/>
          </p:cNvCxnSpPr>
          <p:nvPr/>
        </p:nvCxnSpPr>
        <p:spPr>
          <a:xfrm>
            <a:off x="3021037" y="2425058"/>
            <a:ext cx="1469672" cy="562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5"/>
            <a:endCxn id="12" idx="3"/>
          </p:cNvCxnSpPr>
          <p:nvPr/>
        </p:nvCxnSpPr>
        <p:spPr>
          <a:xfrm flipV="1">
            <a:off x="3021037" y="3164946"/>
            <a:ext cx="1547885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6"/>
            <a:endCxn id="13" idx="1"/>
          </p:cNvCxnSpPr>
          <p:nvPr/>
        </p:nvCxnSpPr>
        <p:spPr>
          <a:xfrm>
            <a:off x="5024783" y="1507256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13" idx="2"/>
          </p:cNvCxnSpPr>
          <p:nvPr/>
        </p:nvCxnSpPr>
        <p:spPr>
          <a:xfrm flipV="1">
            <a:off x="5024783" y="1968461"/>
            <a:ext cx="1679307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13" idx="3"/>
          </p:cNvCxnSpPr>
          <p:nvPr/>
        </p:nvCxnSpPr>
        <p:spPr>
          <a:xfrm flipV="1">
            <a:off x="5024783" y="2145841"/>
            <a:ext cx="1757520" cy="841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  <a:endCxn id="14" idx="1"/>
          </p:cNvCxnSpPr>
          <p:nvPr/>
        </p:nvCxnSpPr>
        <p:spPr>
          <a:xfrm>
            <a:off x="4946570" y="1684636"/>
            <a:ext cx="1835733" cy="846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5"/>
            <a:endCxn id="14" idx="2"/>
          </p:cNvCxnSpPr>
          <p:nvPr/>
        </p:nvCxnSpPr>
        <p:spPr>
          <a:xfrm>
            <a:off x="4946570" y="2424791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5"/>
            <a:endCxn id="14" idx="3"/>
          </p:cNvCxnSpPr>
          <p:nvPr/>
        </p:nvCxnSpPr>
        <p:spPr>
          <a:xfrm flipV="1">
            <a:off x="4946570" y="2885996"/>
            <a:ext cx="1835733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91100" y="197039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0.15</a:t>
            </a:r>
            <a:endParaRPr lang="fr-LU" sz="14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234880" y="232818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0.25</a:t>
            </a:r>
            <a:endParaRPr lang="fr-LU" sz="14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3053509" y="262024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</a:t>
            </a:r>
            <a:endParaRPr lang="fr-LU" sz="14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3166665" y="291022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0.3</a:t>
            </a:r>
            <a:endParaRPr lang="fr-LU" sz="1400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4943934" y="19200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</a:t>
            </a:r>
            <a:r>
              <a:rPr lang="en-US" b="1" baseline="-25000" dirty="0" smtClean="0"/>
              <a:t>5</a:t>
            </a:r>
            <a:endParaRPr lang="fr-LU" b="1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193275" y="223012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</a:t>
            </a:r>
            <a:endParaRPr lang="fr-LU" sz="1400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35056" y="265169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0.45</a:t>
            </a:r>
            <a:endParaRPr lang="fr-LU" sz="1400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270223" y="281962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0.55</a:t>
            </a:r>
            <a:endParaRPr lang="fr-LU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66595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281277" y="904565"/>
                <a:ext cx="8597254" cy="5950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LU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endParaRPr lang="en-US" sz="1600" b="1" dirty="0" smtClean="0"/>
              </a:p>
              <a:p>
                <a:endParaRPr lang="en-US" sz="1600" b="1" dirty="0"/>
              </a:p>
              <a:p>
                <a:r>
                  <a:rPr lang="en-US" sz="1600" dirty="0" smtClean="0"/>
                  <a:t>Finally:		</a:t>
                </a:r>
                <a14:m>
                  <m:oMath xmlns:m="http://schemas.openxmlformats.org/officeDocument/2006/math">
                    <m:r>
                      <a:rPr lang="fr-LU" b="0" i="0" smtClean="0">
                        <a:latin typeface="Cambria Math" panose="02040503050406030204" pitchFamily="18" charset="0"/>
                      </a:rPr>
                      <m:t>     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fr-LU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fr-L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LU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L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fr-LU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L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fr-LU" b="0" i="1" smtClean="0">
                        <a:latin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fr-L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LU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L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fr-LU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L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LU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sz="1600" b="0" dirty="0" smtClean="0">
                  <a:latin typeface="Calibri" panose="020F0502020204030204" pitchFamily="34" charset="0"/>
                </a:endParaRPr>
              </a:p>
              <a:p>
                <a:r>
                  <a:rPr lang="en-US" sz="1600" dirty="0">
                    <a:latin typeface="Calibri" panose="020F0502020204030204" pitchFamily="34" charset="0"/>
                  </a:rPr>
                  <a:t>	</a:t>
                </a:r>
                <a:r>
                  <a:rPr lang="en-US" sz="1600" dirty="0" smtClean="0">
                    <a:latin typeface="Calibri" panose="020F0502020204030204" pitchFamily="34" charset="0"/>
                  </a:rPr>
                  <a:t>		   </a:t>
                </a:r>
              </a:p>
              <a:p>
                <a:r>
                  <a:rPr lang="en-US" sz="1600" dirty="0">
                    <a:latin typeface="Calibri" panose="020F0502020204030204" pitchFamily="34" charset="0"/>
                  </a:rPr>
                  <a:t>	</a:t>
                </a:r>
                <a:r>
                  <a:rPr lang="en-US" sz="1600" dirty="0" smtClean="0">
                    <a:latin typeface="Calibri" panose="020F0502020204030204" pitchFamily="34" charset="0"/>
                  </a:rPr>
                  <a:t>		   = </a:t>
                </a:r>
                <a:r>
                  <a:rPr lang="en-US" sz="1600" b="0" dirty="0" smtClean="0">
                    <a:latin typeface="Calibri" panose="020F0502020204030204" pitchFamily="34" charset="0"/>
                  </a:rPr>
                  <a:t>0.7413 </a:t>
                </a:r>
                <a:r>
                  <a:rPr lang="en-US" sz="1600" b="0" dirty="0" smtClean="0">
                    <a:latin typeface="Calibri" panose="020F0502020204030204" pitchFamily="34" charset="0"/>
                  </a:rPr>
                  <a:t>* 0.1868 * </a:t>
                </a:r>
                <a:r>
                  <a:rPr lang="en-US" sz="1600" dirty="0" smtClean="0"/>
                  <a:t>0.5932 = </a:t>
                </a:r>
                <a:r>
                  <a:rPr lang="en-US" sz="1600" b="1" dirty="0" smtClean="0"/>
                  <a:t>0.0821</a:t>
                </a:r>
              </a:p>
              <a:p>
                <a:endParaRPr lang="en-US" sz="1600" dirty="0"/>
              </a:p>
              <a:p>
                <a:r>
                  <a:rPr lang="en-US" sz="1600" dirty="0" smtClean="0"/>
                  <a:t>Update the value of 	w</a:t>
                </a:r>
                <a:r>
                  <a:rPr lang="en-US" sz="1600" baseline="-25000" dirty="0" smtClean="0"/>
                  <a:t>5</a:t>
                </a:r>
                <a:r>
                  <a:rPr lang="en-US" sz="1600" dirty="0" smtClean="0"/>
                  <a:t>: 0.4 – </a:t>
                </a:r>
                <a:r>
                  <a:rPr lang="el-GR" sz="1600" dirty="0" smtClean="0">
                    <a:ea typeface="Cambria Math" panose="02040503050406030204" pitchFamily="18" charset="0"/>
                  </a:rPr>
                  <a:t>η</a:t>
                </a:r>
                <a:r>
                  <a:rPr lang="en-US" sz="1600" dirty="0" smtClean="0">
                    <a:ea typeface="Cambria Math" panose="02040503050406030204" pitchFamily="18" charset="0"/>
                  </a:rPr>
                  <a:t> * 0.0821 = 0.3589</a:t>
                </a:r>
              </a:p>
              <a:p>
                <a:r>
                  <a:rPr lang="en-US" sz="1600" dirty="0" smtClean="0">
                    <a:ea typeface="Cambria Math" panose="02040503050406030204" pitchFamily="18" charset="0"/>
                  </a:rPr>
                  <a:t>And similarly for the other weights: w</a:t>
                </a:r>
                <a:r>
                  <a:rPr lang="en-US" sz="1600" baseline="-25000" dirty="0" smtClean="0">
                    <a:ea typeface="Cambria Math" panose="02040503050406030204" pitchFamily="18" charset="0"/>
                  </a:rPr>
                  <a:t>6</a:t>
                </a:r>
                <a:r>
                  <a:rPr lang="en-US" sz="1600" dirty="0" smtClean="0">
                    <a:ea typeface="Cambria Math" panose="02040503050406030204" pitchFamily="18" charset="0"/>
                  </a:rPr>
                  <a:t>: 0.4086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</a:t>
                </a:r>
                <a:r>
                  <a:rPr lang="en-US" sz="1600" dirty="0" smtClean="0">
                    <a:ea typeface="Cambria Math" panose="02040503050406030204" pitchFamily="18" charset="0"/>
                  </a:rPr>
                  <a:t>		     w</a:t>
                </a:r>
                <a:r>
                  <a:rPr lang="en-US" sz="1600" baseline="-25000" dirty="0" smtClean="0">
                    <a:ea typeface="Cambria Math" panose="02040503050406030204" pitchFamily="18" charset="0"/>
                  </a:rPr>
                  <a:t>7</a:t>
                </a:r>
                <a:r>
                  <a:rPr lang="en-US" sz="1600" dirty="0" smtClean="0">
                    <a:ea typeface="Cambria Math" panose="02040503050406030204" pitchFamily="18" charset="0"/>
                  </a:rPr>
                  <a:t>: 0.5113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</a:t>
                </a:r>
                <a:r>
                  <a:rPr lang="en-US" sz="1600" dirty="0" smtClean="0">
                    <a:ea typeface="Cambria Math" panose="02040503050406030204" pitchFamily="18" charset="0"/>
                  </a:rPr>
                  <a:t>		     w</a:t>
                </a:r>
                <a:r>
                  <a:rPr lang="en-US" sz="1600" baseline="-25000" dirty="0" smtClean="0">
                    <a:ea typeface="Cambria Math" panose="02040503050406030204" pitchFamily="18" charset="0"/>
                  </a:rPr>
                  <a:t>8</a:t>
                </a:r>
                <a:r>
                  <a:rPr lang="en-US" sz="1600" dirty="0" smtClean="0">
                    <a:ea typeface="Cambria Math" panose="02040503050406030204" pitchFamily="18" charset="0"/>
                  </a:rPr>
                  <a:t>: 0.5613</a:t>
                </a: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r>
                  <a:rPr lang="en-US" sz="1600" dirty="0" smtClean="0">
                    <a:ea typeface="Cambria Math" panose="02040503050406030204" pitchFamily="18" charset="0"/>
                  </a:rPr>
                  <a:t>Repeat the process for the hidden layer</a:t>
                </a: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  <a:p>
                <a:r>
                  <a:rPr lang="en-US" sz="1600" dirty="0" smtClean="0"/>
                  <a:t>One training epoch completed (stochastic learning</a:t>
                </a:r>
                <a:r>
                  <a:rPr lang="en-US" sz="1600" dirty="0" smtClean="0"/>
                  <a:t>) with learning rate 0.5</a:t>
                </a:r>
                <a:endParaRPr lang="en-US" sz="1600" dirty="0" smtClean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77" y="904565"/>
                <a:ext cx="8597254" cy="5950796"/>
              </a:xfrm>
              <a:prstGeom prst="rect">
                <a:avLst/>
              </a:prstGeo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56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back-propagation</a:t>
            </a:r>
          </a:p>
        </p:txBody>
      </p:sp>
      <p:sp>
        <p:nvSpPr>
          <p:cNvPr id="3" name="Oval 2"/>
          <p:cNvSpPr/>
          <p:nvPr/>
        </p:nvSpPr>
        <p:spPr>
          <a:xfrm>
            <a:off x="2547891" y="1251751"/>
            <a:ext cx="551359" cy="5066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0.35</a:t>
            </a:r>
            <a:endParaRPr lang="fr-LU" sz="900" b="1" dirty="0"/>
          </a:p>
        </p:txBody>
      </p:sp>
      <p:sp>
        <p:nvSpPr>
          <p:cNvPr id="8" name="Oval 7"/>
          <p:cNvSpPr/>
          <p:nvPr/>
        </p:nvSpPr>
        <p:spPr>
          <a:xfrm>
            <a:off x="2565176" y="1996825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i1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65176" y="2736980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i2</a:t>
            </a:r>
            <a:endParaRPr lang="fr-LU" sz="14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90709" y="125640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0.6</a:t>
            </a:r>
            <a:endParaRPr lang="fr-LU" sz="900" b="1" dirty="0"/>
          </a:p>
        </p:txBody>
      </p:sp>
      <p:sp>
        <p:nvSpPr>
          <p:cNvPr id="11" name="Oval 10"/>
          <p:cNvSpPr/>
          <p:nvPr/>
        </p:nvSpPr>
        <p:spPr>
          <a:xfrm>
            <a:off x="4490709" y="199655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h1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90709" y="273671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h2</a:t>
            </a:r>
            <a:endParaRPr lang="fr-LU" sz="1400" b="1" dirty="0">
              <a:solidFill>
                <a:srgbClr val="0070C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04090" y="1717608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o1</a:t>
            </a:r>
            <a:endParaRPr lang="fr-LU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04090" y="2457763"/>
            <a:ext cx="534074" cy="5017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o2</a:t>
            </a:r>
            <a:endParaRPr lang="fr-LU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stCxn id="3" idx="6"/>
            <a:endCxn id="11" idx="1"/>
          </p:cNvCxnSpPr>
          <p:nvPr/>
        </p:nvCxnSpPr>
        <p:spPr>
          <a:xfrm>
            <a:off x="3099250" y="1505064"/>
            <a:ext cx="1469672" cy="564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/>
        </p:nvCxnSpPr>
        <p:spPr>
          <a:xfrm flipV="1">
            <a:off x="3099250" y="2247411"/>
            <a:ext cx="1391459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11" idx="3"/>
          </p:cNvCxnSpPr>
          <p:nvPr/>
        </p:nvCxnSpPr>
        <p:spPr>
          <a:xfrm flipV="1">
            <a:off x="3099250" y="2424791"/>
            <a:ext cx="1469672" cy="563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12" idx="1"/>
          </p:cNvCxnSpPr>
          <p:nvPr/>
        </p:nvCxnSpPr>
        <p:spPr>
          <a:xfrm>
            <a:off x="3018505" y="1684182"/>
            <a:ext cx="1550417" cy="112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5"/>
            <a:endCxn id="12" idx="2"/>
          </p:cNvCxnSpPr>
          <p:nvPr/>
        </p:nvCxnSpPr>
        <p:spPr>
          <a:xfrm>
            <a:off x="3021037" y="2425058"/>
            <a:ext cx="1469672" cy="562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5"/>
            <a:endCxn id="12" idx="3"/>
          </p:cNvCxnSpPr>
          <p:nvPr/>
        </p:nvCxnSpPr>
        <p:spPr>
          <a:xfrm flipV="1">
            <a:off x="3021037" y="3164946"/>
            <a:ext cx="1547885" cy="2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6"/>
            <a:endCxn id="13" idx="1"/>
          </p:cNvCxnSpPr>
          <p:nvPr/>
        </p:nvCxnSpPr>
        <p:spPr>
          <a:xfrm>
            <a:off x="5024783" y="1507256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13" idx="2"/>
          </p:cNvCxnSpPr>
          <p:nvPr/>
        </p:nvCxnSpPr>
        <p:spPr>
          <a:xfrm flipV="1">
            <a:off x="5024783" y="1968461"/>
            <a:ext cx="1679307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13" idx="3"/>
          </p:cNvCxnSpPr>
          <p:nvPr/>
        </p:nvCxnSpPr>
        <p:spPr>
          <a:xfrm flipV="1">
            <a:off x="5024783" y="2145841"/>
            <a:ext cx="1757520" cy="841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5"/>
            <a:endCxn id="14" idx="1"/>
          </p:cNvCxnSpPr>
          <p:nvPr/>
        </p:nvCxnSpPr>
        <p:spPr>
          <a:xfrm>
            <a:off x="4946570" y="1684636"/>
            <a:ext cx="1835733" cy="846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5"/>
            <a:endCxn id="14" idx="2"/>
          </p:cNvCxnSpPr>
          <p:nvPr/>
        </p:nvCxnSpPr>
        <p:spPr>
          <a:xfrm>
            <a:off x="4946570" y="2424791"/>
            <a:ext cx="1757520" cy="283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5"/>
            <a:endCxn id="14" idx="3"/>
          </p:cNvCxnSpPr>
          <p:nvPr/>
        </p:nvCxnSpPr>
        <p:spPr>
          <a:xfrm flipV="1">
            <a:off x="4946570" y="2885996"/>
            <a:ext cx="1835733" cy="2789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91100" y="197039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0.15</a:t>
            </a:r>
            <a:endParaRPr lang="fr-LU" sz="14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234880" y="232818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0.25</a:t>
            </a:r>
            <a:endParaRPr lang="fr-LU" sz="14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3053509" y="262024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</a:t>
            </a:r>
            <a:endParaRPr lang="fr-LU" sz="1400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3166665" y="291022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0.3</a:t>
            </a:r>
            <a:endParaRPr lang="fr-LU" sz="1400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4943934" y="192006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0.3589</a:t>
            </a:r>
            <a:endParaRPr lang="fr-LU" b="1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149049" y="2257357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0.5113</a:t>
            </a:r>
            <a:endParaRPr lang="fr-LU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18470" y="260841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0.4086</a:t>
            </a:r>
            <a:endParaRPr lang="fr-LU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219014" y="287386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0.5613</a:t>
            </a:r>
            <a:endParaRPr lang="fr-LU" baseline="-25000" dirty="0"/>
          </a:p>
        </p:txBody>
      </p:sp>
    </p:spTree>
    <p:extLst>
      <p:ext uri="{BB962C8B-B14F-4D97-AF65-F5344CB8AC3E}">
        <p14:creationId xmlns:p14="http://schemas.microsoft.com/office/powerpoint/2010/main" val="414766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57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deep</a:t>
            </a:r>
            <a:r>
              <a:rPr lang="fr-LU" sz="3200" dirty="0" smtClean="0"/>
              <a:t> </a:t>
            </a:r>
            <a:r>
              <a:rPr lang="fr-LU" sz="3200" dirty="0" err="1" smtClean="0"/>
              <a:t>learning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/>
          <a:stretch/>
        </p:blipFill>
        <p:spPr>
          <a:xfrm>
            <a:off x="1289767" y="966934"/>
            <a:ext cx="4743450" cy="2453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0" y="3943793"/>
            <a:ext cx="3268304" cy="22270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5540" y="1547561"/>
            <a:ext cx="285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err="1" smtClean="0"/>
              <a:t>Fully-connected</a:t>
            </a:r>
            <a:r>
              <a:rPr lang="fr-LU" dirty="0" smtClean="0"/>
              <a:t> networks =&gt; explosion of </a:t>
            </a:r>
            <a:r>
              <a:rPr lang="fr-LU" dirty="0" err="1" smtClean="0"/>
              <a:t>parameters</a:t>
            </a:r>
            <a:r>
              <a:rPr lang="fr-LU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39" y="3628103"/>
            <a:ext cx="326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43" y="3943793"/>
            <a:ext cx="5620057" cy="1642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050" y="3546012"/>
            <a:ext cx="862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convolutions 			</a:t>
            </a:r>
            <a:r>
              <a:rPr lang="fr-LU" dirty="0" err="1" smtClean="0"/>
              <a:t>pooling</a:t>
            </a:r>
            <a:r>
              <a:rPr lang="fr-LU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58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deep</a:t>
            </a:r>
            <a:r>
              <a:rPr lang="fr-LU" sz="3200" dirty="0" smtClean="0"/>
              <a:t> </a:t>
            </a:r>
            <a:r>
              <a:rPr lang="fr-LU" sz="3200" dirty="0" err="1" smtClean="0"/>
              <a:t>learning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9" y="1550050"/>
            <a:ext cx="864038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59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deep</a:t>
            </a:r>
            <a:r>
              <a:rPr lang="fr-LU" sz="3200" dirty="0" smtClean="0"/>
              <a:t> </a:t>
            </a:r>
            <a:r>
              <a:rPr lang="fr-LU" sz="3200" dirty="0" err="1" smtClean="0"/>
              <a:t>learning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56707" y="5862206"/>
            <a:ext cx="88305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</a:rPr>
              <a:t>Alex </a:t>
            </a:r>
            <a:r>
              <a:rPr lang="en-US" sz="1400" dirty="0" err="1" smtClean="0">
                <a:latin typeface="Arial" panose="020B0604020202020204" pitchFamily="34" charset="0"/>
              </a:rPr>
              <a:t>Krizhevsky</a:t>
            </a:r>
            <a:r>
              <a:rPr lang="en-US" sz="1400" dirty="0" smtClean="0">
                <a:latin typeface="Arial" panose="020B0604020202020204" pitchFamily="34" charset="0"/>
              </a:rPr>
              <a:t>, Ilya </a:t>
            </a:r>
            <a:r>
              <a:rPr lang="en-US" sz="1400" dirty="0" err="1" smtClean="0">
                <a:latin typeface="Arial" panose="020B0604020202020204" pitchFamily="34" charset="0"/>
              </a:rPr>
              <a:t>Sutskever</a:t>
            </a:r>
            <a:r>
              <a:rPr lang="en-US" sz="1400" dirty="0" smtClean="0">
                <a:latin typeface="Arial" panose="020B0604020202020204" pitchFamily="34" charset="0"/>
              </a:rPr>
              <a:t>, Geoffrey </a:t>
            </a:r>
            <a:r>
              <a:rPr lang="en-US" sz="1400" dirty="0">
                <a:latin typeface="Arial" panose="020B0604020202020204" pitchFamily="34" charset="0"/>
              </a:rPr>
              <a:t>E. </a:t>
            </a:r>
            <a:r>
              <a:rPr lang="en-US" sz="1400" dirty="0" smtClean="0">
                <a:latin typeface="Arial" panose="020B0604020202020204" pitchFamily="34" charset="0"/>
              </a:rPr>
              <a:t>Hinton, </a:t>
            </a:r>
            <a:r>
              <a:rPr lang="en-US" sz="1400" dirty="0">
                <a:latin typeface="Arial" panose="020B0604020202020204" pitchFamily="34" charset="0"/>
              </a:rPr>
              <a:t>ImageNet Classification with Deep </a:t>
            </a:r>
            <a:r>
              <a:rPr lang="en-US" sz="1400" dirty="0" smtClean="0">
                <a:latin typeface="Arial" panose="020B0604020202020204" pitchFamily="34" charset="0"/>
              </a:rPr>
              <a:t>Convolutional Neural Networks</a:t>
            </a:r>
            <a:r>
              <a:rPr lang="en-US" sz="1400" dirty="0">
                <a:latin typeface="Arial" panose="020B0604020202020204" pitchFamily="34" charset="0"/>
              </a:rPr>
              <a:t>, Advances in Neural Information Processing Systems 25 (NIPS 2012)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149"/>
            <a:ext cx="9144000" cy="2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</a:t>
            </a:r>
            <a:r>
              <a:rPr lang="fr-LU" sz="3200" dirty="0"/>
              <a:t>Machine Learning in </a:t>
            </a:r>
            <a:r>
              <a:rPr lang="fr-LU" sz="3200" dirty="0" smtClean="0"/>
              <a:t>healthcare:</a:t>
            </a:r>
          </a:p>
          <a:p>
            <a:pPr algn="ctr"/>
            <a:r>
              <a:rPr lang="fr-LU" sz="3200" dirty="0" err="1"/>
              <a:t>p</a:t>
            </a:r>
            <a:r>
              <a:rPr lang="fr-LU" sz="3200" dirty="0" err="1" smtClean="0"/>
              <a:t>rotein</a:t>
            </a:r>
            <a:r>
              <a:rPr lang="fr-LU" sz="3200" dirty="0" smtClean="0"/>
              <a:t> </a:t>
            </a:r>
            <a:r>
              <a:rPr lang="fr-LU" sz="3200" dirty="0" err="1" smtClean="0"/>
              <a:t>functions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05456" y="1375786"/>
            <a:ext cx="8597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LU" sz="1600" dirty="0" err="1" smtClean="0"/>
              <a:t>Prediction</a:t>
            </a:r>
            <a:r>
              <a:rPr lang="fr-LU" sz="1600" dirty="0" smtClean="0"/>
              <a:t> of </a:t>
            </a:r>
            <a:r>
              <a:rPr lang="fr-LU" sz="1600" dirty="0" err="1" smtClean="0"/>
              <a:t>protein</a:t>
            </a:r>
            <a:r>
              <a:rPr lang="fr-LU" sz="1600" dirty="0" smtClean="0"/>
              <a:t> </a:t>
            </a:r>
            <a:r>
              <a:rPr lang="fr-LU" sz="1600" dirty="0" err="1" smtClean="0"/>
              <a:t>function</a:t>
            </a:r>
            <a:r>
              <a:rPr lang="fr-LU" sz="1600" dirty="0" smtClean="0"/>
              <a:t> / interactions / surface </a:t>
            </a:r>
            <a:r>
              <a:rPr lang="fr-LU" sz="1600" dirty="0" err="1" smtClean="0"/>
              <a:t>properties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pPr marL="285750" indent="-285750">
              <a:buFontTx/>
              <a:buChar char="-"/>
            </a:pPr>
            <a:r>
              <a:rPr lang="fr-LU" sz="1600" dirty="0" err="1" smtClean="0"/>
              <a:t>Sequence-based</a:t>
            </a:r>
            <a:r>
              <a:rPr lang="fr-LU" sz="1600" dirty="0" smtClean="0"/>
              <a:t> vs </a:t>
            </a:r>
            <a:r>
              <a:rPr lang="fr-LU" sz="1600" dirty="0" smtClean="0"/>
              <a:t>structure-</a:t>
            </a:r>
            <a:r>
              <a:rPr lang="fr-LU" sz="1600" dirty="0" err="1" smtClean="0"/>
              <a:t>based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600" dirty="0" smtClean="0"/>
              <a:t>Drug design</a:t>
            </a: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endParaRPr lang="fr-LU" sz="1600" dirty="0" smtClean="0"/>
          </a:p>
          <a:p>
            <a:pPr marL="285750" indent="-285750">
              <a:buFontTx/>
              <a:buChar char="-"/>
            </a:pPr>
            <a:endParaRPr lang="fr-LU" sz="1200" dirty="0"/>
          </a:p>
          <a:p>
            <a:pPr marL="285750" indent="-285750">
              <a:buFontTx/>
              <a:buChar char="-"/>
            </a:pPr>
            <a:endParaRPr lang="fr-LU" sz="1600" dirty="0" smtClean="0"/>
          </a:p>
          <a:p>
            <a:r>
              <a:rPr lang="fr-LU" sz="1600" dirty="0" err="1" smtClean="0"/>
              <a:t>Examples</a:t>
            </a:r>
            <a:r>
              <a:rPr lang="fr-LU" sz="1600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fr-LU" sz="1200" dirty="0" err="1" smtClean="0"/>
              <a:t>Sureyya</a:t>
            </a:r>
            <a:r>
              <a:rPr lang="fr-LU" sz="1200" dirty="0" smtClean="0"/>
              <a:t> </a:t>
            </a:r>
            <a:r>
              <a:rPr lang="fr-LU" sz="1200" dirty="0" err="1"/>
              <a:t>Rifaioglu</a:t>
            </a:r>
            <a:r>
              <a:rPr lang="fr-LU" sz="1200" dirty="0"/>
              <a:t>, A., </a:t>
            </a:r>
            <a:r>
              <a:rPr lang="fr-LU" sz="1200" dirty="0" err="1"/>
              <a:t>Doğan</a:t>
            </a:r>
            <a:r>
              <a:rPr lang="fr-LU" sz="1200" dirty="0"/>
              <a:t>, T., </a:t>
            </a:r>
            <a:r>
              <a:rPr lang="fr-LU" sz="1200" dirty="0" err="1"/>
              <a:t>Jesus</a:t>
            </a:r>
            <a:r>
              <a:rPr lang="fr-LU" sz="1200" dirty="0"/>
              <a:t> Martin, M. et al. </a:t>
            </a:r>
            <a:r>
              <a:rPr lang="fr-LU" sz="1200" dirty="0" err="1"/>
              <a:t>DEEPred</a:t>
            </a:r>
            <a:r>
              <a:rPr lang="fr-LU" sz="1200" dirty="0"/>
              <a:t>: </a:t>
            </a:r>
            <a:r>
              <a:rPr lang="fr-LU" sz="1200" dirty="0" err="1"/>
              <a:t>Automated</a:t>
            </a:r>
            <a:r>
              <a:rPr lang="fr-LU" sz="1200" dirty="0"/>
              <a:t> </a:t>
            </a:r>
            <a:r>
              <a:rPr lang="fr-LU" sz="1200" dirty="0" err="1"/>
              <a:t>Protein</a:t>
            </a:r>
            <a:r>
              <a:rPr lang="fr-LU" sz="1200" dirty="0"/>
              <a:t> </a:t>
            </a:r>
            <a:r>
              <a:rPr lang="fr-LU" sz="1200" dirty="0" err="1"/>
              <a:t>Function</a:t>
            </a:r>
            <a:r>
              <a:rPr lang="fr-LU" sz="1200" dirty="0"/>
              <a:t> </a:t>
            </a:r>
            <a:r>
              <a:rPr lang="fr-LU" sz="1200" dirty="0" err="1"/>
              <a:t>Prediction</a:t>
            </a:r>
            <a:r>
              <a:rPr lang="fr-LU" sz="1200" dirty="0"/>
              <a:t> </a:t>
            </a:r>
            <a:r>
              <a:rPr lang="fr-LU" sz="1200" dirty="0" err="1"/>
              <a:t>with</a:t>
            </a:r>
            <a:r>
              <a:rPr lang="fr-LU" sz="1200" dirty="0"/>
              <a:t> Multi-</a:t>
            </a:r>
            <a:r>
              <a:rPr lang="fr-LU" sz="1200" dirty="0" err="1"/>
              <a:t>task</a:t>
            </a:r>
            <a:r>
              <a:rPr lang="fr-LU" sz="1200" dirty="0"/>
              <a:t> </a:t>
            </a:r>
            <a:r>
              <a:rPr lang="fr-LU" sz="1200" dirty="0" err="1"/>
              <a:t>Feed-forward</a:t>
            </a:r>
            <a:r>
              <a:rPr lang="fr-LU" sz="1200" dirty="0"/>
              <a:t> </a:t>
            </a:r>
            <a:r>
              <a:rPr lang="fr-LU" sz="1200" dirty="0" err="1"/>
              <a:t>Deep</a:t>
            </a:r>
            <a:r>
              <a:rPr lang="fr-LU" sz="1200" dirty="0"/>
              <a:t> Neural Networks. </a:t>
            </a:r>
            <a:r>
              <a:rPr lang="fr-LU" sz="1200" dirty="0" err="1"/>
              <a:t>Sci</a:t>
            </a:r>
            <a:r>
              <a:rPr lang="fr-LU" sz="1200" dirty="0"/>
              <a:t> </a:t>
            </a:r>
            <a:r>
              <a:rPr lang="fr-LU" sz="1200" dirty="0" err="1"/>
              <a:t>Rep</a:t>
            </a:r>
            <a:r>
              <a:rPr lang="fr-LU" sz="1200" dirty="0"/>
              <a:t> 9, 7344 (2019</a:t>
            </a:r>
            <a:r>
              <a:rPr lang="fr-LU" sz="12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fr-LU" sz="1200" dirty="0" err="1" smtClean="0"/>
              <a:t>Xue</a:t>
            </a:r>
            <a:r>
              <a:rPr lang="fr-LU" sz="1200" dirty="0" smtClean="0"/>
              <a:t>, Li C., </a:t>
            </a:r>
            <a:r>
              <a:rPr lang="fr-LU" sz="1200" dirty="0" err="1" smtClean="0"/>
              <a:t>Dobbs</a:t>
            </a:r>
            <a:r>
              <a:rPr lang="fr-LU" sz="1200" dirty="0" smtClean="0"/>
              <a:t>, </a:t>
            </a:r>
            <a:r>
              <a:rPr lang="fr-LU" sz="1200" dirty="0" err="1" smtClean="0"/>
              <a:t>Drena</a:t>
            </a:r>
            <a:r>
              <a:rPr lang="fr-LU" sz="1200" dirty="0" smtClean="0"/>
              <a:t>, </a:t>
            </a:r>
            <a:r>
              <a:rPr lang="fr-LU" sz="1200" dirty="0" err="1" smtClean="0"/>
              <a:t>Bonvin</a:t>
            </a:r>
            <a:r>
              <a:rPr lang="fr-LU" sz="1200" dirty="0" smtClean="0"/>
              <a:t>, Alexandre M.J.J., et al. </a:t>
            </a:r>
            <a:r>
              <a:rPr lang="en-US" sz="1200" dirty="0"/>
              <a:t>Computational prediction of protein interfaces: A review of data driven </a:t>
            </a:r>
            <a:r>
              <a:rPr lang="en-US" sz="1200" dirty="0" smtClean="0"/>
              <a:t>methods, FEBS Letters 589, 23, </a:t>
            </a:r>
            <a:r>
              <a:rPr lang="en-US" sz="1200" dirty="0" smtClean="0"/>
              <a:t>3516-3526</a:t>
            </a:r>
            <a:endParaRPr lang="fr-LU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713" y="1791711"/>
            <a:ext cx="4573364" cy="37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60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deep</a:t>
            </a:r>
            <a:r>
              <a:rPr lang="fr-LU" sz="3200" dirty="0" smtClean="0"/>
              <a:t> </a:t>
            </a:r>
            <a:r>
              <a:rPr lang="fr-LU" sz="3200" dirty="0" err="1" smtClean="0"/>
              <a:t>learning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48" y="889353"/>
            <a:ext cx="4877070" cy="2565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0" y="3610126"/>
            <a:ext cx="4284783" cy="2721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101" y="889353"/>
            <a:ext cx="3502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The </a:t>
            </a:r>
            <a:r>
              <a:rPr lang="fr-LU" dirty="0" err="1" smtClean="0"/>
              <a:t>larger</a:t>
            </a:r>
            <a:r>
              <a:rPr lang="fr-LU" dirty="0" smtClean="0"/>
              <a:t> the network, the more data </a:t>
            </a:r>
            <a:r>
              <a:rPr lang="fr-LU" dirty="0" err="1" smtClean="0"/>
              <a:t>is</a:t>
            </a:r>
            <a:r>
              <a:rPr lang="fr-LU" dirty="0" smtClean="0"/>
              <a:t> </a:t>
            </a:r>
            <a:r>
              <a:rPr lang="fr-LU" dirty="0" err="1" smtClean="0"/>
              <a:t>needed</a:t>
            </a:r>
            <a:r>
              <a:rPr lang="fr-LU" dirty="0" smtClean="0"/>
              <a:t> to train the model, but the </a:t>
            </a:r>
            <a:r>
              <a:rPr lang="fr-LU" dirty="0" err="1" smtClean="0"/>
              <a:t>results</a:t>
            </a:r>
            <a:r>
              <a:rPr lang="fr-LU" dirty="0" smtClean="0"/>
              <a:t> are </a:t>
            </a:r>
            <a:r>
              <a:rPr lang="fr-LU" dirty="0" err="1" smtClean="0"/>
              <a:t>worth</a:t>
            </a:r>
            <a:r>
              <a:rPr lang="fr-LU" dirty="0" smtClean="0"/>
              <a:t> </a:t>
            </a:r>
            <a:r>
              <a:rPr lang="fr-LU" dirty="0" err="1" smtClean="0"/>
              <a:t>it</a:t>
            </a:r>
            <a:endParaRPr lang="fr-LU" dirty="0" smtClean="0"/>
          </a:p>
          <a:p>
            <a:endParaRPr lang="fr-LU" dirty="0"/>
          </a:p>
          <a:p>
            <a:endParaRPr lang="fr-LU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2770510"/>
            <a:ext cx="3648553" cy="356146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64862" y="5217220"/>
            <a:ext cx="343342" cy="324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0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61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k-</a:t>
            </a:r>
            <a:r>
              <a:rPr lang="fr-LU" sz="3200" dirty="0" err="1" smtClean="0"/>
              <a:t>nearest</a:t>
            </a:r>
            <a:r>
              <a:rPr lang="fr-LU" sz="3200" dirty="0" smtClean="0"/>
              <a:t> </a:t>
            </a:r>
            <a:r>
              <a:rPr lang="fr-LU" sz="3200" dirty="0" err="1" smtClean="0"/>
              <a:t>neighbors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50101" y="865239"/>
            <a:ext cx="8607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LU" dirty="0" smtClean="0"/>
              <a:t>Pros:						Cons:</a:t>
            </a:r>
          </a:p>
          <a:p>
            <a:r>
              <a:rPr lang="fr-LU" dirty="0" smtClean="0"/>
              <a:t>Non-</a:t>
            </a:r>
            <a:r>
              <a:rPr lang="fr-LU" dirty="0" err="1" smtClean="0"/>
              <a:t>parametric</a:t>
            </a:r>
            <a:r>
              <a:rPr lang="fr-LU" dirty="0" smtClean="0"/>
              <a:t> / </a:t>
            </a:r>
            <a:r>
              <a:rPr lang="fr-LU" dirty="0" err="1" smtClean="0"/>
              <a:t>easy</a:t>
            </a:r>
            <a:r>
              <a:rPr lang="fr-LU" dirty="0" smtClean="0"/>
              <a:t> to </a:t>
            </a:r>
            <a:r>
              <a:rPr lang="fr-LU" dirty="0" err="1" smtClean="0"/>
              <a:t>understand</a:t>
            </a:r>
            <a:r>
              <a:rPr lang="fr-LU" dirty="0" smtClean="0"/>
              <a:t>		</a:t>
            </a:r>
            <a:r>
              <a:rPr lang="fr-LU" dirty="0" err="1"/>
              <a:t>Need</a:t>
            </a:r>
            <a:r>
              <a:rPr lang="fr-LU" dirty="0"/>
              <a:t> the </a:t>
            </a:r>
            <a:r>
              <a:rPr lang="fr-LU" dirty="0" err="1"/>
              <a:t>whole</a:t>
            </a:r>
            <a:r>
              <a:rPr lang="fr-LU" dirty="0"/>
              <a:t> training data in </a:t>
            </a:r>
            <a:r>
              <a:rPr lang="fr-LU" dirty="0" smtClean="0"/>
              <a:t>memory</a:t>
            </a:r>
          </a:p>
          <a:p>
            <a:r>
              <a:rPr lang="fr-LU" dirty="0" err="1" smtClean="0"/>
              <a:t>Used</a:t>
            </a:r>
            <a:r>
              <a:rPr lang="fr-LU" dirty="0" smtClean="0"/>
              <a:t> for classification and </a:t>
            </a:r>
            <a:r>
              <a:rPr lang="fr-LU" dirty="0" err="1" smtClean="0"/>
              <a:t>regression</a:t>
            </a:r>
            <a:r>
              <a:rPr lang="fr-LU" dirty="0" smtClean="0"/>
              <a:t>		</a:t>
            </a:r>
            <a:r>
              <a:rPr lang="fr-LU" dirty="0"/>
              <a:t>Sensitive to </a:t>
            </a:r>
            <a:r>
              <a:rPr lang="fr-LU" dirty="0" err="1"/>
              <a:t>scale</a:t>
            </a:r>
            <a:r>
              <a:rPr lang="fr-LU" dirty="0"/>
              <a:t> </a:t>
            </a:r>
            <a:r>
              <a:rPr lang="fr-LU" dirty="0" err="1" smtClean="0"/>
              <a:t>problems</a:t>
            </a:r>
            <a:endParaRPr lang="fr-LU" dirty="0"/>
          </a:p>
          <a:p>
            <a:r>
              <a:rPr lang="fr-LU" dirty="0" smtClean="0"/>
              <a:t>No </a:t>
            </a:r>
            <a:r>
              <a:rPr lang="fr-LU" dirty="0" err="1" smtClean="0"/>
              <a:t>assumption</a:t>
            </a:r>
            <a:r>
              <a:rPr lang="fr-LU" dirty="0" smtClean="0"/>
              <a:t> about the data</a:t>
            </a:r>
            <a:endParaRPr lang="fr-LU" dirty="0"/>
          </a:p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644879" y="2399070"/>
            <a:ext cx="29497" cy="3608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74376" y="6007508"/>
            <a:ext cx="44540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647769" y="4162008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94472" y="4557317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09885" y="4877233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24399" y="4690878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76917" y="5228077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27208" y="5655779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962401" y="5085204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41059" y="4506069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27208" y="4931754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37156" y="4805955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88543" y="4960375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744863" y="5091966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90453" y="5348748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999272" y="5245508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45859" y="5437239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19116" y="3577729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79016" y="3837474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23916" y="3882529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012465" y="4080690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39859" y="3921332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16959" y="3298067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83368" y="2779070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381234" y="3261682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381234" y="3568065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377283" y="3964280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580777" y="4336004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198371" y="4595794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02920" y="4334307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267201" y="3730129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76106" y="5983156"/>
            <a:ext cx="4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x1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2234072" y="2482698"/>
            <a:ext cx="4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62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k-</a:t>
            </a:r>
            <a:r>
              <a:rPr lang="fr-LU" sz="3200" dirty="0" err="1" smtClean="0"/>
              <a:t>nearest</a:t>
            </a:r>
            <a:r>
              <a:rPr lang="fr-LU" sz="3200" dirty="0" smtClean="0"/>
              <a:t> </a:t>
            </a:r>
            <a:r>
              <a:rPr lang="fr-LU" sz="3200" dirty="0" err="1" smtClean="0"/>
              <a:t>neighbors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179873" y="1660451"/>
            <a:ext cx="29497" cy="3608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09370" y="5268889"/>
            <a:ext cx="44540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182763" y="3423389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29466" y="3818698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44879" y="4138614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59393" y="3952259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11911" y="4489458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62202" y="4917160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97395" y="4346585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76053" y="3767450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62202" y="4193135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072150" y="4067336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23537" y="4221756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79857" y="4353347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25447" y="4610129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34266" y="4506889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80853" y="4698620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110" y="2839110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514010" y="3098855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758910" y="3143910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547459" y="3342071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174853" y="3182713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051953" y="2559448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618362" y="2040451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916228" y="2523063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916228" y="2829446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912277" y="3225661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115771" y="3597385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733365" y="3857175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937914" y="3595688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802195" y="2991510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11100" y="5244537"/>
            <a:ext cx="4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x1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69066" y="1744079"/>
            <a:ext cx="4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x2</a:t>
            </a:r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2899551" y="3718688"/>
            <a:ext cx="245806" cy="224649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19933" y="3555141"/>
            <a:ext cx="412952" cy="3973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90805" y="3514723"/>
            <a:ext cx="826004" cy="7463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42039" y="1327355"/>
            <a:ext cx="319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1-nearest: </a:t>
            </a:r>
            <a:r>
              <a:rPr lang="fr-LU" dirty="0" err="1" smtClean="0"/>
              <a:t>only</a:t>
            </a:r>
            <a:endParaRPr lang="fr-LU" dirty="0" smtClean="0"/>
          </a:p>
          <a:p>
            <a:r>
              <a:rPr lang="fr-LU" dirty="0" smtClean="0"/>
              <a:t>3-nearest: </a:t>
            </a:r>
            <a:r>
              <a:rPr lang="fr-LU" dirty="0" err="1" smtClean="0"/>
              <a:t>majority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296594" y="1427111"/>
            <a:ext cx="169080" cy="1626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659330" y="1737222"/>
            <a:ext cx="157316" cy="147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63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logistic</a:t>
            </a:r>
            <a:r>
              <a:rPr lang="fr-LU" sz="3200" dirty="0" smtClean="0"/>
              <a:t> classification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80194" y="1061884"/>
            <a:ext cx="6354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Main </a:t>
            </a:r>
            <a:r>
              <a:rPr lang="fr-LU" dirty="0" err="1" smtClean="0"/>
              <a:t>algorithm</a:t>
            </a:r>
            <a:r>
              <a:rPr lang="fr-LU" dirty="0" smtClean="0"/>
              <a:t> for basic classification</a:t>
            </a:r>
          </a:p>
          <a:p>
            <a:endParaRPr lang="fr-LU" dirty="0"/>
          </a:p>
          <a:p>
            <a:r>
              <a:rPr lang="fr-LU" dirty="0" err="1" smtClean="0"/>
              <a:t>We</a:t>
            </a:r>
            <a:r>
              <a:rPr lang="fr-LU" dirty="0" smtClean="0"/>
              <a:t> replace the </a:t>
            </a:r>
            <a:r>
              <a:rPr lang="fr-LU" dirty="0" err="1" smtClean="0"/>
              <a:t>linear</a:t>
            </a:r>
            <a:r>
              <a:rPr lang="fr-LU" dirty="0" smtClean="0"/>
              <a:t> </a:t>
            </a:r>
            <a:r>
              <a:rPr lang="fr-LU" dirty="0" err="1" smtClean="0"/>
              <a:t>assumption</a:t>
            </a:r>
            <a:r>
              <a:rPr lang="fr-LU" dirty="0" smtClean="0"/>
              <a:t>:</a:t>
            </a:r>
          </a:p>
          <a:p>
            <a:endParaRPr lang="fr-LU" dirty="0" smtClean="0"/>
          </a:p>
          <a:p>
            <a:endParaRPr lang="fr-LU" dirty="0"/>
          </a:p>
          <a:p>
            <a:endParaRPr lang="fr-LU" dirty="0" smtClean="0"/>
          </a:p>
          <a:p>
            <a:endParaRPr lang="fr-LU" dirty="0"/>
          </a:p>
          <a:p>
            <a:r>
              <a:rPr lang="fr-LU" dirty="0"/>
              <a:t>b</a:t>
            </a:r>
            <a:r>
              <a:rPr lang="fr-LU" dirty="0" smtClean="0"/>
              <a:t>y the </a:t>
            </a:r>
            <a:r>
              <a:rPr lang="fr-LU" dirty="0" err="1" smtClean="0"/>
              <a:t>logistic</a:t>
            </a:r>
            <a:r>
              <a:rPr lang="fr-LU" dirty="0" smtClean="0"/>
              <a:t> </a:t>
            </a:r>
            <a:r>
              <a:rPr lang="fr-LU" dirty="0" err="1" smtClean="0"/>
              <a:t>assumption</a:t>
            </a:r>
            <a:r>
              <a:rPr lang="fr-LU" dirty="0" smtClean="0"/>
              <a:t>:</a:t>
            </a:r>
          </a:p>
          <a:p>
            <a:endParaRPr lang="fr-LU" dirty="0"/>
          </a:p>
          <a:p>
            <a:endParaRPr lang="fr-LU" dirty="0" smtClean="0"/>
          </a:p>
          <a:p>
            <a:endParaRPr lang="fr-LU" dirty="0"/>
          </a:p>
          <a:p>
            <a:endParaRPr lang="fr-LU" dirty="0" smtClean="0"/>
          </a:p>
          <a:p>
            <a:endParaRPr lang="fr-LU" dirty="0"/>
          </a:p>
          <a:p>
            <a:endParaRPr lang="fr-LU" dirty="0" smtClean="0"/>
          </a:p>
          <a:p>
            <a:r>
              <a:rPr lang="fr-LU" dirty="0"/>
              <a:t>	</a:t>
            </a:r>
            <a:r>
              <a:rPr lang="fr-LU" dirty="0" smtClean="0"/>
              <a:t>and </a:t>
            </a:r>
            <a:r>
              <a:rPr lang="fr-LU" dirty="0" err="1" smtClean="0"/>
              <a:t>define</a:t>
            </a:r>
            <a:r>
              <a:rPr lang="fr-LU" dirty="0" smtClean="0"/>
              <a:t> a new </a:t>
            </a:r>
            <a:r>
              <a:rPr lang="fr-LU" dirty="0" err="1" smtClean="0"/>
              <a:t>cost</a:t>
            </a:r>
            <a:r>
              <a:rPr lang="fr-LU" dirty="0" smtClean="0"/>
              <a:t> </a:t>
            </a:r>
            <a:r>
              <a:rPr lang="fr-LU" dirty="0" err="1" smtClean="0"/>
              <a:t>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r="24086"/>
          <a:stretch/>
        </p:blipFill>
        <p:spPr>
          <a:xfrm>
            <a:off x="4769796" y="3006582"/>
            <a:ext cx="3930602" cy="630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1" t="-15911" r="41720" b="-35885"/>
          <a:stretch/>
        </p:blipFill>
        <p:spPr>
          <a:xfrm>
            <a:off x="1097351" y="2262213"/>
            <a:ext cx="1474840" cy="560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4" t="16681" r="39463" b="7673"/>
          <a:stretch/>
        </p:blipFill>
        <p:spPr>
          <a:xfrm>
            <a:off x="1097351" y="3612879"/>
            <a:ext cx="2094271" cy="619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96" y="3612879"/>
            <a:ext cx="3930602" cy="28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8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64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logistic</a:t>
            </a:r>
            <a:r>
              <a:rPr lang="fr-LU" sz="3200" dirty="0" smtClean="0"/>
              <a:t> classification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" t="8410" r="6645" b="2473"/>
          <a:stretch/>
        </p:blipFill>
        <p:spPr>
          <a:xfrm>
            <a:off x="3533335" y="2182761"/>
            <a:ext cx="5513560" cy="41754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194" y="1061884"/>
            <a:ext cx="3153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err="1" smtClean="0"/>
              <a:t>Fast</a:t>
            </a:r>
            <a:r>
              <a:rPr lang="fr-LU" dirty="0" smtClean="0"/>
              <a:t> and </a:t>
            </a:r>
            <a:r>
              <a:rPr lang="fr-LU" dirty="0" err="1" smtClean="0"/>
              <a:t>easy</a:t>
            </a:r>
            <a:r>
              <a:rPr lang="fr-LU" dirty="0" smtClean="0"/>
              <a:t> to </a:t>
            </a:r>
            <a:r>
              <a:rPr lang="fr-LU" dirty="0" err="1" smtClean="0"/>
              <a:t>compute</a:t>
            </a:r>
            <a:endParaRPr lang="fr-LU" dirty="0" smtClean="0"/>
          </a:p>
          <a:p>
            <a:endParaRPr lang="fr-LU" dirty="0"/>
          </a:p>
          <a:p>
            <a:r>
              <a:rPr lang="fr-LU" dirty="0" smtClean="0"/>
              <a:t>Works </a:t>
            </a:r>
            <a:r>
              <a:rPr lang="fr-LU" dirty="0" err="1" smtClean="0"/>
              <a:t>well</a:t>
            </a:r>
            <a:r>
              <a:rPr lang="fr-LU" dirty="0" smtClean="0"/>
              <a:t> for </a:t>
            </a:r>
            <a:r>
              <a:rPr lang="fr-LU" dirty="0" err="1" smtClean="0"/>
              <a:t>smooth</a:t>
            </a:r>
            <a:r>
              <a:rPr lang="fr-LU" dirty="0" smtClean="0"/>
              <a:t> </a:t>
            </a:r>
            <a:r>
              <a:rPr lang="fr-LU" dirty="0" err="1" smtClean="0"/>
              <a:t>decision</a:t>
            </a:r>
            <a:r>
              <a:rPr lang="fr-LU" dirty="0" smtClean="0"/>
              <a:t> </a:t>
            </a:r>
            <a:r>
              <a:rPr lang="fr-LU" dirty="0" err="1" smtClean="0"/>
              <a:t>boundaries</a:t>
            </a:r>
            <a:endParaRPr lang="fr-LU" dirty="0" smtClean="0"/>
          </a:p>
          <a:p>
            <a:endParaRPr lang="fr-LU" dirty="0"/>
          </a:p>
          <a:p>
            <a:r>
              <a:rPr lang="fr-LU" dirty="0" err="1" smtClean="0"/>
              <a:t>Does</a:t>
            </a:r>
            <a:r>
              <a:rPr lang="fr-LU" dirty="0" smtClean="0"/>
              <a:t> not </a:t>
            </a:r>
            <a:r>
              <a:rPr lang="fr-LU" dirty="0" err="1" smtClean="0"/>
              <a:t>work</a:t>
            </a:r>
            <a:r>
              <a:rPr lang="fr-LU" dirty="0" smtClean="0"/>
              <a:t> for </a:t>
            </a:r>
            <a:r>
              <a:rPr lang="fr-LU" dirty="0" err="1" smtClean="0"/>
              <a:t>highly</a:t>
            </a:r>
            <a:r>
              <a:rPr lang="fr-LU" dirty="0" smtClean="0"/>
              <a:t> non-</a:t>
            </a:r>
            <a:r>
              <a:rPr lang="fr-LU" dirty="0" err="1" smtClean="0"/>
              <a:t>linear</a:t>
            </a:r>
            <a:r>
              <a:rPr lang="fr-LU" dirty="0" smtClean="0"/>
              <a:t> </a:t>
            </a:r>
            <a:r>
              <a:rPr lang="fr-LU" dirty="0" err="1" smtClean="0"/>
              <a:t>dependencies</a:t>
            </a:r>
            <a:endParaRPr lang="fr-LU" dirty="0" smtClean="0"/>
          </a:p>
          <a:p>
            <a:endParaRPr lang="fr-LU" dirty="0"/>
          </a:p>
          <a:p>
            <a:r>
              <a:rPr lang="fr-LU" dirty="0" err="1" smtClean="0"/>
              <a:t>Low</a:t>
            </a:r>
            <a:r>
              <a:rPr lang="fr-LU" dirty="0" smtClean="0"/>
              <a:t> variance (hard to </a:t>
            </a:r>
            <a:r>
              <a:rPr lang="fr-LU" dirty="0" err="1" smtClean="0"/>
              <a:t>overfit</a:t>
            </a:r>
            <a:r>
              <a:rPr lang="fr-LU" dirty="0" smtClean="0"/>
              <a:t>)</a:t>
            </a:r>
          </a:p>
          <a:p>
            <a:endParaRPr lang="fr-L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65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decision</a:t>
            </a:r>
            <a:r>
              <a:rPr lang="fr-LU" sz="3200" dirty="0" smtClean="0"/>
              <a:t> </a:t>
            </a:r>
            <a:r>
              <a:rPr lang="fr-LU" sz="3200" dirty="0" err="1" smtClean="0"/>
              <a:t>trees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82" y="1460091"/>
            <a:ext cx="91440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050" y="865239"/>
            <a:ext cx="87821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Classification and </a:t>
            </a:r>
            <a:r>
              <a:rPr lang="fr-LU" dirty="0" err="1" smtClean="0"/>
              <a:t>Regression</a:t>
            </a:r>
            <a:r>
              <a:rPr lang="fr-LU" dirty="0" smtClean="0"/>
              <a:t> </a:t>
            </a:r>
            <a:r>
              <a:rPr lang="fr-LU" dirty="0" err="1" smtClean="0"/>
              <a:t>Trees</a:t>
            </a:r>
            <a:r>
              <a:rPr lang="fr-LU" dirty="0" smtClean="0"/>
              <a:t> (CART)</a:t>
            </a:r>
          </a:p>
          <a:p>
            <a:endParaRPr lang="fr-LU" dirty="0"/>
          </a:p>
          <a:p>
            <a:endParaRPr lang="fr-LU" dirty="0" smtClean="0"/>
          </a:p>
          <a:p>
            <a:endParaRPr lang="fr-LU" dirty="0"/>
          </a:p>
          <a:p>
            <a:endParaRPr lang="fr-LU" dirty="0" smtClean="0"/>
          </a:p>
          <a:p>
            <a:endParaRPr lang="fr-LU" dirty="0"/>
          </a:p>
          <a:p>
            <a:endParaRPr lang="fr-LU" dirty="0" smtClean="0"/>
          </a:p>
          <a:p>
            <a:endParaRPr lang="fr-LU" dirty="0"/>
          </a:p>
          <a:p>
            <a:endParaRPr lang="fr-LU" dirty="0" smtClean="0"/>
          </a:p>
          <a:p>
            <a:endParaRPr lang="fr-LU" dirty="0"/>
          </a:p>
          <a:p>
            <a:endParaRPr lang="fr-LU" dirty="0" smtClean="0"/>
          </a:p>
          <a:p>
            <a:endParaRPr lang="fr-LU" dirty="0"/>
          </a:p>
          <a:p>
            <a:r>
              <a:rPr lang="fr-LU" dirty="0" smtClean="0"/>
              <a:t>Pros:							Cons:</a:t>
            </a:r>
          </a:p>
          <a:p>
            <a:r>
              <a:rPr lang="fr-LU" dirty="0" err="1" smtClean="0"/>
              <a:t>Insensitive</a:t>
            </a:r>
            <a:r>
              <a:rPr lang="fr-LU" dirty="0" smtClean="0"/>
              <a:t> to </a:t>
            </a:r>
            <a:r>
              <a:rPr lang="fr-LU" dirty="0" err="1" smtClean="0"/>
              <a:t>scaling</a:t>
            </a:r>
            <a:r>
              <a:rPr lang="fr-LU" dirty="0" smtClean="0"/>
              <a:t>				High </a:t>
            </a:r>
            <a:r>
              <a:rPr lang="fr-LU" dirty="0" err="1" smtClean="0"/>
              <a:t>bias</a:t>
            </a:r>
            <a:r>
              <a:rPr lang="fr-LU" dirty="0" smtClean="0"/>
              <a:t> / high variance (single)</a:t>
            </a:r>
          </a:p>
          <a:p>
            <a:r>
              <a:rPr lang="fr-LU" dirty="0" err="1" smtClean="0"/>
              <a:t>Insensitive</a:t>
            </a:r>
            <a:r>
              <a:rPr lang="fr-LU" dirty="0" smtClean="0"/>
              <a:t> to </a:t>
            </a:r>
            <a:r>
              <a:rPr lang="fr-LU" dirty="0" err="1" smtClean="0"/>
              <a:t>missing</a:t>
            </a:r>
            <a:r>
              <a:rPr lang="fr-LU" dirty="0" smtClean="0"/>
              <a:t> data				</a:t>
            </a:r>
            <a:r>
              <a:rPr lang="fr-LU" dirty="0" err="1" smtClean="0"/>
              <a:t>Prone</a:t>
            </a:r>
            <a:r>
              <a:rPr lang="fr-LU" dirty="0" smtClean="0"/>
              <a:t> to </a:t>
            </a:r>
            <a:r>
              <a:rPr lang="fr-LU" dirty="0" err="1" smtClean="0"/>
              <a:t>overfit</a:t>
            </a:r>
            <a:endParaRPr lang="fr-LU" dirty="0" smtClean="0"/>
          </a:p>
          <a:p>
            <a:r>
              <a:rPr lang="fr-LU" dirty="0" err="1" smtClean="0"/>
              <a:t>Human-readable</a:t>
            </a:r>
            <a:endParaRPr lang="fr-L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3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66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decision</a:t>
            </a:r>
            <a:r>
              <a:rPr lang="fr-LU" sz="3200" dirty="0" smtClean="0"/>
              <a:t> </a:t>
            </a:r>
            <a:r>
              <a:rPr lang="fr-LU" sz="3200" dirty="0" err="1" smtClean="0"/>
              <a:t>trees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5050" y="865239"/>
            <a:ext cx="87821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Classification and </a:t>
            </a:r>
            <a:r>
              <a:rPr lang="fr-LU" dirty="0" err="1" smtClean="0"/>
              <a:t>Regression</a:t>
            </a:r>
            <a:r>
              <a:rPr lang="fr-LU" dirty="0" smtClean="0"/>
              <a:t> </a:t>
            </a:r>
            <a:r>
              <a:rPr lang="fr-LU" dirty="0" err="1" smtClean="0"/>
              <a:t>Trees</a:t>
            </a:r>
            <a:r>
              <a:rPr lang="fr-LU" dirty="0" smtClean="0"/>
              <a:t> (CART) are </a:t>
            </a:r>
            <a:r>
              <a:rPr lang="fr-LU" dirty="0" err="1" smtClean="0"/>
              <a:t>built</a:t>
            </a:r>
            <a:r>
              <a:rPr lang="fr-LU" dirty="0" smtClean="0"/>
              <a:t> in a </a:t>
            </a:r>
            <a:r>
              <a:rPr lang="fr-LU" dirty="0" err="1" smtClean="0"/>
              <a:t>step-wise</a:t>
            </a:r>
            <a:r>
              <a:rPr lang="fr-LU" dirty="0" smtClean="0"/>
              <a:t> </a:t>
            </a:r>
            <a:r>
              <a:rPr lang="fr-LU" dirty="0" err="1" smtClean="0"/>
              <a:t>way</a:t>
            </a:r>
            <a:r>
              <a:rPr lang="fr-LU" dirty="0" smtClean="0"/>
              <a:t>:</a:t>
            </a:r>
          </a:p>
          <a:p>
            <a:endParaRPr lang="fr-LU" dirty="0"/>
          </a:p>
          <a:p>
            <a:pPr marL="285750" indent="-285750">
              <a:buFontTx/>
              <a:buChar char="-"/>
            </a:pPr>
            <a:r>
              <a:rPr lang="fr-LU" dirty="0" err="1" smtClean="0"/>
              <a:t>Choose</a:t>
            </a:r>
            <a:r>
              <a:rPr lang="fr-LU" dirty="0" smtClean="0"/>
              <a:t> the </a:t>
            </a:r>
            <a:r>
              <a:rPr lang="fr-LU" dirty="0" err="1" smtClean="0"/>
              <a:t>feature</a:t>
            </a:r>
            <a:r>
              <a:rPr lang="fr-LU" dirty="0" smtClean="0"/>
              <a:t> </a:t>
            </a:r>
            <a:r>
              <a:rPr lang="fr-LU" dirty="0" err="1" smtClean="0"/>
              <a:t>which</a:t>
            </a:r>
            <a:r>
              <a:rPr lang="fr-LU" dirty="0" smtClean="0"/>
              <a:t> best </a:t>
            </a:r>
            <a:r>
              <a:rPr lang="fr-LU" dirty="0" err="1" smtClean="0"/>
              <a:t>splits</a:t>
            </a:r>
            <a:r>
              <a:rPr lang="fr-LU" dirty="0" smtClean="0"/>
              <a:t> the data -&gt; first </a:t>
            </a:r>
            <a:r>
              <a:rPr lang="fr-LU" dirty="0" err="1" smtClean="0"/>
              <a:t>node</a:t>
            </a:r>
            <a:endParaRPr lang="fr-LU" dirty="0" smtClean="0"/>
          </a:p>
          <a:p>
            <a:pPr marL="285750" indent="-285750">
              <a:buFontTx/>
              <a:buChar char="-"/>
            </a:pPr>
            <a:endParaRPr lang="fr-LU" dirty="0"/>
          </a:p>
          <a:p>
            <a:pPr marL="285750" indent="-285750">
              <a:buFontTx/>
              <a:buChar char="-"/>
            </a:pPr>
            <a:r>
              <a:rPr lang="fr-LU" dirty="0" smtClean="0"/>
              <a:t>On </a:t>
            </a:r>
            <a:r>
              <a:rPr lang="fr-LU" dirty="0" err="1" smtClean="0"/>
              <a:t>each</a:t>
            </a:r>
            <a:r>
              <a:rPr lang="fr-LU" dirty="0" smtClean="0"/>
              <a:t> </a:t>
            </a:r>
            <a:r>
              <a:rPr lang="fr-LU" dirty="0" err="1" smtClean="0"/>
              <a:t>branch</a:t>
            </a:r>
            <a:r>
              <a:rPr lang="fr-LU" dirty="0" smtClean="0"/>
              <a:t> </a:t>
            </a:r>
            <a:r>
              <a:rPr lang="fr-LU" dirty="0" err="1" smtClean="0"/>
              <a:t>find</a:t>
            </a:r>
            <a:r>
              <a:rPr lang="fr-LU" dirty="0" smtClean="0"/>
              <a:t> the best split -&gt; </a:t>
            </a:r>
            <a:r>
              <a:rPr lang="fr-LU" dirty="0" err="1" smtClean="0"/>
              <a:t>subsequent</a:t>
            </a:r>
            <a:r>
              <a:rPr lang="fr-LU" dirty="0" smtClean="0"/>
              <a:t> </a:t>
            </a:r>
            <a:r>
              <a:rPr lang="fr-LU" dirty="0" err="1" smtClean="0"/>
              <a:t>nodes</a:t>
            </a:r>
            <a:endParaRPr lang="fr-LU" dirty="0" smtClean="0"/>
          </a:p>
          <a:p>
            <a:pPr marL="285750" indent="-285750">
              <a:buFontTx/>
              <a:buChar char="-"/>
            </a:pPr>
            <a:endParaRPr lang="fr-LU" dirty="0"/>
          </a:p>
          <a:p>
            <a:pPr marL="285750" indent="-285750">
              <a:buFontTx/>
              <a:buChar char="-"/>
            </a:pPr>
            <a:r>
              <a:rPr lang="fr-LU" dirty="0" err="1" smtClean="0"/>
              <a:t>Stopping</a:t>
            </a:r>
            <a:r>
              <a:rPr lang="fr-LU" dirty="0" smtClean="0"/>
              <a:t> </a:t>
            </a:r>
            <a:r>
              <a:rPr lang="fr-LU" dirty="0" err="1" smtClean="0"/>
              <a:t>criteria</a:t>
            </a:r>
            <a:r>
              <a:rPr lang="fr-LU" dirty="0" smtClean="0"/>
              <a:t>: </a:t>
            </a:r>
            <a:r>
              <a:rPr lang="fr-LU" dirty="0" err="1" smtClean="0"/>
              <a:t>leave</a:t>
            </a:r>
            <a:r>
              <a:rPr lang="fr-LU" dirty="0" smtClean="0"/>
              <a:t> </a:t>
            </a:r>
            <a:r>
              <a:rPr lang="fr-LU" dirty="0" err="1" smtClean="0"/>
              <a:t>cardinality</a:t>
            </a:r>
            <a:r>
              <a:rPr lang="fr-LU" dirty="0" smtClean="0"/>
              <a:t> or </a:t>
            </a:r>
            <a:r>
              <a:rPr lang="fr-LU" dirty="0" err="1" smtClean="0"/>
              <a:t>depth</a:t>
            </a:r>
            <a:endParaRPr lang="fr-LU" dirty="0" smtClean="0"/>
          </a:p>
          <a:p>
            <a:endParaRPr lang="fr-LU" dirty="0"/>
          </a:p>
          <a:p>
            <a:pPr marL="285750" indent="-285750">
              <a:buFontTx/>
              <a:buChar char="-"/>
            </a:pPr>
            <a:r>
              <a:rPr lang="fr-LU" dirty="0" err="1" smtClean="0"/>
              <a:t>what</a:t>
            </a:r>
            <a:r>
              <a:rPr lang="fr-LU" dirty="0" smtClean="0"/>
              <a:t> </a:t>
            </a:r>
            <a:r>
              <a:rPr lang="fr-LU" dirty="0" err="1" smtClean="0"/>
              <a:t>is</a:t>
            </a:r>
            <a:r>
              <a:rPr lang="fr-LU" dirty="0" smtClean="0"/>
              <a:t> best?</a:t>
            </a:r>
            <a:endParaRPr lang="fr-LU" dirty="0"/>
          </a:p>
          <a:p>
            <a:pPr marL="742950" lvl="1" indent="-285750">
              <a:buFontTx/>
              <a:buChar char="-"/>
            </a:pPr>
            <a:r>
              <a:rPr lang="fr-LU" dirty="0" smtClean="0"/>
              <a:t>Gini </a:t>
            </a:r>
            <a:r>
              <a:rPr lang="fr-LU" dirty="0" err="1" smtClean="0"/>
              <a:t>impurity</a:t>
            </a:r>
            <a:r>
              <a:rPr lang="fr-LU" dirty="0" smtClean="0"/>
              <a:t> (</a:t>
            </a:r>
            <a:r>
              <a:rPr lang="fr-LU" dirty="0" err="1" smtClean="0"/>
              <a:t>probability</a:t>
            </a:r>
            <a:r>
              <a:rPr lang="fr-LU" dirty="0" smtClean="0"/>
              <a:t> of </a:t>
            </a:r>
            <a:r>
              <a:rPr lang="fr-LU" dirty="0" err="1" smtClean="0"/>
              <a:t>misclassification</a:t>
            </a:r>
            <a:r>
              <a:rPr lang="fr-LU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fr-LU" dirty="0" smtClean="0"/>
              <a:t>information gain</a:t>
            </a:r>
          </a:p>
          <a:p>
            <a:pPr marL="742950" lvl="1" indent="-285750">
              <a:buFontTx/>
              <a:buChar char="-"/>
            </a:pPr>
            <a:r>
              <a:rPr lang="fr-LU" dirty="0" smtClean="0"/>
              <a:t>variance </a:t>
            </a:r>
            <a:r>
              <a:rPr lang="fr-LU" dirty="0" err="1" smtClean="0"/>
              <a:t>reduction</a:t>
            </a:r>
            <a:endParaRPr lang="fr-LU" dirty="0" smtClean="0"/>
          </a:p>
          <a:p>
            <a:endParaRPr lang="fr-LU" dirty="0"/>
          </a:p>
        </p:txBody>
      </p:sp>
    </p:spTree>
    <p:extLst>
      <p:ext uri="{BB962C8B-B14F-4D97-AF65-F5344CB8AC3E}">
        <p14:creationId xmlns:p14="http://schemas.microsoft.com/office/powerpoint/2010/main" val="211924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67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Random</a:t>
            </a:r>
            <a:r>
              <a:rPr lang="fr-LU" sz="3200" dirty="0" smtClean="0"/>
              <a:t> </a:t>
            </a:r>
            <a:r>
              <a:rPr lang="fr-LU" sz="3200" dirty="0" err="1" smtClean="0"/>
              <a:t>forests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16" y="1339425"/>
            <a:ext cx="6673338" cy="49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68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Random</a:t>
            </a:r>
            <a:r>
              <a:rPr lang="fr-LU" sz="3200" dirty="0" smtClean="0"/>
              <a:t> </a:t>
            </a:r>
            <a:r>
              <a:rPr lang="fr-LU" sz="3200" dirty="0" err="1" smtClean="0"/>
              <a:t>forests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93" y="1160206"/>
            <a:ext cx="5572252" cy="49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69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Boosting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3112370"/>
            <a:ext cx="8096250" cy="3228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1110" y="734184"/>
            <a:ext cx="81116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err="1" smtClean="0"/>
              <a:t>AdaBoost</a:t>
            </a:r>
            <a:r>
              <a:rPr lang="fr-LU" dirty="0" smtClean="0"/>
              <a:t> (adaptive </a:t>
            </a:r>
            <a:r>
              <a:rPr lang="fr-LU" dirty="0" err="1" smtClean="0"/>
              <a:t>boosting</a:t>
            </a:r>
            <a:r>
              <a:rPr lang="fr-LU" dirty="0" smtClean="0"/>
              <a:t>):</a:t>
            </a:r>
          </a:p>
          <a:p>
            <a:endParaRPr lang="fr-LU" dirty="0"/>
          </a:p>
          <a:p>
            <a:pPr marL="285750" indent="-285750">
              <a:buFontTx/>
              <a:buChar char="-"/>
            </a:pPr>
            <a:r>
              <a:rPr lang="fr-LU" dirty="0" err="1" smtClean="0"/>
              <a:t>Build</a:t>
            </a:r>
            <a:r>
              <a:rPr lang="fr-LU" dirty="0" smtClean="0"/>
              <a:t> a simple classifier (</a:t>
            </a:r>
            <a:r>
              <a:rPr lang="fr-LU" dirty="0" err="1" smtClean="0"/>
              <a:t>decision</a:t>
            </a:r>
            <a:r>
              <a:rPr lang="fr-LU" dirty="0" smtClean="0"/>
              <a:t> </a:t>
            </a:r>
            <a:r>
              <a:rPr lang="fr-LU" dirty="0" err="1" smtClean="0"/>
              <a:t>stump</a:t>
            </a:r>
            <a:r>
              <a:rPr lang="fr-LU" dirty="0" smtClean="0"/>
              <a:t>) on the original </a:t>
            </a:r>
            <a:r>
              <a:rPr lang="fr-LU" dirty="0" err="1" smtClean="0"/>
              <a:t>dataset</a:t>
            </a:r>
            <a:endParaRPr lang="fr-LU" dirty="0" smtClean="0"/>
          </a:p>
          <a:p>
            <a:pPr marL="285750" indent="-285750">
              <a:buFontTx/>
              <a:buChar char="-"/>
            </a:pPr>
            <a:r>
              <a:rPr lang="fr-LU" dirty="0" err="1" smtClean="0"/>
              <a:t>Increase</a:t>
            </a:r>
            <a:r>
              <a:rPr lang="fr-LU" dirty="0" smtClean="0"/>
              <a:t> the </a:t>
            </a:r>
            <a:r>
              <a:rPr lang="fr-LU" dirty="0" err="1" smtClean="0"/>
              <a:t>weight</a:t>
            </a:r>
            <a:r>
              <a:rPr lang="fr-LU" dirty="0" smtClean="0"/>
              <a:t> of </a:t>
            </a:r>
            <a:r>
              <a:rPr lang="fr-LU" dirty="0" err="1" smtClean="0"/>
              <a:t>misclassified</a:t>
            </a:r>
            <a:r>
              <a:rPr lang="fr-LU" dirty="0" smtClean="0"/>
              <a:t> </a:t>
            </a:r>
            <a:r>
              <a:rPr lang="fr-LU" dirty="0" err="1" smtClean="0"/>
              <a:t>samples</a:t>
            </a:r>
            <a:endParaRPr lang="fr-LU" dirty="0" smtClean="0"/>
          </a:p>
          <a:p>
            <a:pPr marL="285750" indent="-285750">
              <a:buFontTx/>
              <a:buChar char="-"/>
            </a:pPr>
            <a:r>
              <a:rPr lang="fr-LU" dirty="0" err="1" smtClean="0"/>
              <a:t>Build</a:t>
            </a:r>
            <a:r>
              <a:rPr lang="fr-LU" dirty="0" smtClean="0"/>
              <a:t> a second classifier </a:t>
            </a:r>
            <a:r>
              <a:rPr lang="fr-LU" dirty="0" err="1" smtClean="0"/>
              <a:t>with</a:t>
            </a:r>
            <a:r>
              <a:rPr lang="fr-LU" dirty="0" smtClean="0"/>
              <a:t> </a:t>
            </a:r>
            <a:r>
              <a:rPr lang="fr-LU" dirty="0" err="1" smtClean="0"/>
              <a:t>weighted</a:t>
            </a:r>
            <a:r>
              <a:rPr lang="fr-LU" dirty="0" smtClean="0"/>
              <a:t> objective </a:t>
            </a:r>
            <a:r>
              <a:rPr lang="fr-LU" dirty="0" err="1" smtClean="0"/>
              <a:t>function</a:t>
            </a:r>
            <a:r>
              <a:rPr lang="fr-LU" dirty="0" smtClean="0"/>
              <a:t>, </a:t>
            </a:r>
            <a:r>
              <a:rPr lang="fr-LU" dirty="0" err="1" smtClean="0"/>
              <a:t>add</a:t>
            </a:r>
            <a:r>
              <a:rPr lang="fr-LU" dirty="0" smtClean="0"/>
              <a:t> to ensemble</a:t>
            </a:r>
          </a:p>
          <a:p>
            <a:pPr marL="285750" indent="-285750">
              <a:buFontTx/>
              <a:buChar char="-"/>
            </a:pPr>
            <a:r>
              <a:rPr lang="fr-LU" dirty="0" smtClean="0"/>
              <a:t>…</a:t>
            </a:r>
          </a:p>
          <a:p>
            <a:pPr marL="285750" indent="-285750">
              <a:buFontTx/>
              <a:buChar char="-"/>
            </a:pPr>
            <a:r>
              <a:rPr lang="fr-LU" dirty="0" err="1" smtClean="0"/>
              <a:t>Stopping</a:t>
            </a:r>
            <a:r>
              <a:rPr lang="fr-LU" dirty="0" smtClean="0"/>
              <a:t> </a:t>
            </a:r>
            <a:r>
              <a:rPr lang="fr-LU" dirty="0" err="1" smtClean="0"/>
              <a:t>criteria</a:t>
            </a:r>
            <a:r>
              <a:rPr lang="fr-LU" dirty="0" smtClean="0"/>
              <a:t>: </a:t>
            </a:r>
            <a:r>
              <a:rPr lang="fr-LU" dirty="0" err="1" smtClean="0"/>
              <a:t>number</a:t>
            </a:r>
            <a:r>
              <a:rPr lang="fr-LU" dirty="0" smtClean="0"/>
              <a:t> of </a:t>
            </a:r>
            <a:r>
              <a:rPr lang="fr-LU" dirty="0" err="1" smtClean="0"/>
              <a:t>learners</a:t>
            </a:r>
            <a:r>
              <a:rPr lang="fr-LU" dirty="0" smtClean="0"/>
              <a:t>, </a:t>
            </a:r>
            <a:r>
              <a:rPr lang="fr-LU" dirty="0" err="1" smtClean="0"/>
              <a:t>improvement</a:t>
            </a:r>
            <a:endParaRPr lang="fr-LU" dirty="0" smtClean="0"/>
          </a:p>
        </p:txBody>
      </p:sp>
    </p:spTree>
    <p:extLst>
      <p:ext uri="{BB962C8B-B14F-4D97-AF65-F5344CB8AC3E}">
        <p14:creationId xmlns:p14="http://schemas.microsoft.com/office/powerpoint/2010/main" val="308892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7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</a:t>
            </a:r>
            <a:r>
              <a:rPr lang="fr-LU" sz="3200" dirty="0"/>
              <a:t>Machine Learning in </a:t>
            </a:r>
            <a:r>
              <a:rPr lang="fr-LU" sz="3200" dirty="0" smtClean="0"/>
              <a:t>healthcare:</a:t>
            </a:r>
          </a:p>
          <a:p>
            <a:pPr algn="ctr"/>
            <a:r>
              <a:rPr lang="fr-LU" sz="3200" dirty="0" err="1" smtClean="0"/>
              <a:t>epidemiology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3" y="1226627"/>
            <a:ext cx="3320537" cy="35321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135" y="5152103"/>
            <a:ext cx="827876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Examples: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Hosny</a:t>
            </a:r>
            <a:r>
              <a:rPr lang="en-US" sz="1200" dirty="0" smtClean="0"/>
              <a:t> </a:t>
            </a:r>
            <a:r>
              <a:rPr lang="en-US" sz="1200" dirty="0"/>
              <a:t>A, </a:t>
            </a:r>
            <a:r>
              <a:rPr lang="en-US" sz="1200" dirty="0" err="1"/>
              <a:t>Parmar</a:t>
            </a:r>
            <a:r>
              <a:rPr lang="en-US" sz="1200" dirty="0"/>
              <a:t> C, </a:t>
            </a:r>
            <a:r>
              <a:rPr lang="en-US" sz="1200" dirty="0" err="1"/>
              <a:t>Coroller</a:t>
            </a:r>
            <a:r>
              <a:rPr lang="en-US" sz="1200" dirty="0"/>
              <a:t> TP, Grossmann P, </a:t>
            </a:r>
            <a:r>
              <a:rPr lang="en-US" sz="1200" dirty="0" err="1"/>
              <a:t>Zeleznik</a:t>
            </a:r>
            <a:r>
              <a:rPr lang="en-US" sz="1200" dirty="0"/>
              <a:t> R, et al. (2018) Deep learning for lung cancer prognostication: A retrospective multi-cohort </a:t>
            </a:r>
            <a:r>
              <a:rPr lang="en-US" sz="1200" dirty="0" err="1"/>
              <a:t>radiomics</a:t>
            </a:r>
            <a:r>
              <a:rPr lang="en-US" sz="1200" dirty="0"/>
              <a:t> study. PLOS Medicine 15(11): </a:t>
            </a:r>
            <a:r>
              <a:rPr lang="en-US" sz="1200" dirty="0" smtClean="0"/>
              <a:t>e1002711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Kim, D.W., Lee, S., Kwon, S. et al. Deep learning-based survival prediction of oral cancer patients. </a:t>
            </a:r>
            <a:r>
              <a:rPr lang="en-US" sz="1200" dirty="0" err="1"/>
              <a:t>Sci</a:t>
            </a:r>
            <a:r>
              <a:rPr lang="en-US" sz="1200" dirty="0"/>
              <a:t> Rep 9, 6994 (2019</a:t>
            </a:r>
            <a:r>
              <a:rPr lang="en-US" sz="12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Wang, Y., Xu, C., Zhang, S. et al. Development and evaluation of a deep learning approach for modeling seasonality and trends in hand-foot-mouth disease incidence in mainland China. </a:t>
            </a:r>
            <a:r>
              <a:rPr lang="en-US" sz="1200" dirty="0" err="1"/>
              <a:t>Sci</a:t>
            </a:r>
            <a:r>
              <a:rPr lang="en-US" sz="1200" dirty="0"/>
              <a:t> Rep 9, 8046 (2019)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8242" t="23345" r="18960" b="5478"/>
          <a:stretch/>
        </p:blipFill>
        <p:spPr>
          <a:xfrm>
            <a:off x="3844412" y="1458577"/>
            <a:ext cx="4650659" cy="29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70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Boosting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21110" y="734184"/>
            <a:ext cx="8111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Gradient </a:t>
            </a:r>
            <a:r>
              <a:rPr lang="fr-LU" dirty="0" err="1" smtClean="0"/>
              <a:t>Boosting</a:t>
            </a:r>
            <a:r>
              <a:rPr lang="fr-LU" dirty="0" smtClean="0"/>
              <a:t> Machine:</a:t>
            </a:r>
          </a:p>
          <a:p>
            <a:endParaRPr lang="fr-LU" dirty="0"/>
          </a:p>
          <a:p>
            <a:pPr marL="285750" indent="-285750">
              <a:buFontTx/>
              <a:buChar char="-"/>
            </a:pPr>
            <a:r>
              <a:rPr lang="fr-LU" dirty="0" err="1" smtClean="0"/>
              <a:t>Build</a:t>
            </a:r>
            <a:r>
              <a:rPr lang="fr-LU" dirty="0" smtClean="0"/>
              <a:t> a simple classifier (</a:t>
            </a:r>
            <a:r>
              <a:rPr lang="fr-LU" dirty="0" err="1" smtClean="0"/>
              <a:t>decision</a:t>
            </a:r>
            <a:r>
              <a:rPr lang="fr-LU" dirty="0" smtClean="0"/>
              <a:t> </a:t>
            </a:r>
            <a:r>
              <a:rPr lang="fr-LU" dirty="0" err="1" smtClean="0"/>
              <a:t>stump</a:t>
            </a:r>
            <a:r>
              <a:rPr lang="fr-LU" dirty="0" smtClean="0"/>
              <a:t>) on the original </a:t>
            </a:r>
            <a:r>
              <a:rPr lang="fr-LU" dirty="0" err="1" smtClean="0"/>
              <a:t>dataset</a:t>
            </a:r>
            <a:endParaRPr lang="fr-LU" dirty="0" smtClean="0"/>
          </a:p>
          <a:p>
            <a:pPr marL="285750" indent="-285750">
              <a:buFontTx/>
              <a:buChar char="-"/>
            </a:pPr>
            <a:r>
              <a:rPr lang="fr-LU" dirty="0" err="1" smtClean="0"/>
              <a:t>Build</a:t>
            </a:r>
            <a:r>
              <a:rPr lang="fr-LU" dirty="0" smtClean="0"/>
              <a:t> a second classifier on the </a:t>
            </a:r>
            <a:r>
              <a:rPr lang="fr-LU" dirty="0" err="1" smtClean="0"/>
              <a:t>residuals</a:t>
            </a:r>
            <a:r>
              <a:rPr lang="fr-LU" dirty="0" smtClean="0"/>
              <a:t> of the first </a:t>
            </a:r>
            <a:r>
              <a:rPr lang="fr-LU" dirty="0" err="1" smtClean="0"/>
              <a:t>prediction</a:t>
            </a:r>
            <a:r>
              <a:rPr lang="fr-LU" dirty="0" smtClean="0"/>
              <a:t>, </a:t>
            </a:r>
            <a:r>
              <a:rPr lang="fr-LU" dirty="0" err="1" smtClean="0"/>
              <a:t>add</a:t>
            </a:r>
            <a:r>
              <a:rPr lang="fr-LU" dirty="0" smtClean="0"/>
              <a:t> to ensemble</a:t>
            </a:r>
          </a:p>
          <a:p>
            <a:pPr marL="285750" indent="-285750">
              <a:buFontTx/>
              <a:buChar char="-"/>
            </a:pPr>
            <a:r>
              <a:rPr lang="fr-LU" dirty="0" smtClean="0"/>
              <a:t>…</a:t>
            </a:r>
          </a:p>
          <a:p>
            <a:pPr marL="285750" indent="-285750">
              <a:buFontTx/>
              <a:buChar char="-"/>
            </a:pPr>
            <a:r>
              <a:rPr lang="fr-LU" dirty="0" err="1" smtClean="0"/>
              <a:t>Stopping</a:t>
            </a:r>
            <a:r>
              <a:rPr lang="fr-LU" dirty="0" smtClean="0"/>
              <a:t> </a:t>
            </a:r>
            <a:r>
              <a:rPr lang="fr-LU" dirty="0" err="1" smtClean="0"/>
              <a:t>criteria</a:t>
            </a:r>
            <a:r>
              <a:rPr lang="fr-LU" dirty="0" smtClean="0"/>
              <a:t>: </a:t>
            </a:r>
            <a:r>
              <a:rPr lang="fr-LU" dirty="0" err="1" smtClean="0"/>
              <a:t>number</a:t>
            </a:r>
            <a:r>
              <a:rPr lang="fr-LU" dirty="0" smtClean="0"/>
              <a:t> of </a:t>
            </a:r>
            <a:r>
              <a:rPr lang="fr-LU" dirty="0" err="1" smtClean="0"/>
              <a:t>learners</a:t>
            </a:r>
            <a:r>
              <a:rPr lang="fr-LU" dirty="0" smtClean="0"/>
              <a:t>, </a:t>
            </a:r>
            <a:r>
              <a:rPr lang="fr-LU" dirty="0" err="1" smtClean="0"/>
              <a:t>improvement</a:t>
            </a:r>
            <a:endParaRPr lang="fr-LU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3143950"/>
            <a:ext cx="4150174" cy="1596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4659186"/>
            <a:ext cx="4150174" cy="1568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26" y="3143950"/>
            <a:ext cx="4150174" cy="2974086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2605548" y="4503174"/>
            <a:ext cx="255639" cy="353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6941093" y="4386661"/>
            <a:ext cx="255639" cy="353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3329808">
            <a:off x="4634175" y="3992273"/>
            <a:ext cx="249262" cy="942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4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71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Algorithms</a:t>
            </a:r>
            <a:r>
              <a:rPr lang="fr-LU" sz="3200" dirty="0" smtClean="0"/>
              <a:t>: </a:t>
            </a:r>
            <a:r>
              <a:rPr lang="fr-LU" sz="3200" dirty="0" err="1" smtClean="0"/>
              <a:t>stacking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584"/>
            <a:ext cx="9144000" cy="1297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6193" y="1094788"/>
            <a:ext cx="8111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Meta-</a:t>
            </a:r>
            <a:r>
              <a:rPr lang="fr-LU" dirty="0" err="1" smtClean="0"/>
              <a:t>learning</a:t>
            </a:r>
            <a:r>
              <a:rPr lang="fr-LU" dirty="0" smtClean="0"/>
              <a:t> </a:t>
            </a:r>
            <a:r>
              <a:rPr lang="fr-LU" dirty="0" err="1" smtClean="0"/>
              <a:t>with</a:t>
            </a:r>
            <a:r>
              <a:rPr lang="fr-LU" dirty="0" smtClean="0"/>
              <a:t> </a:t>
            </a:r>
            <a:r>
              <a:rPr lang="fr-LU" dirty="0" err="1" smtClean="0"/>
              <a:t>different</a:t>
            </a:r>
            <a:r>
              <a:rPr lang="fr-LU" dirty="0" smtClean="0"/>
              <a:t> </a:t>
            </a:r>
            <a:r>
              <a:rPr lang="fr-LU" dirty="0" err="1" smtClean="0"/>
              <a:t>classifiers</a:t>
            </a:r>
            <a:endParaRPr lang="fr-LU" dirty="0" smtClean="0"/>
          </a:p>
          <a:p>
            <a:endParaRPr lang="fr-LU" dirty="0"/>
          </a:p>
          <a:p>
            <a:r>
              <a:rPr lang="fr-LU" dirty="0" err="1" smtClean="0"/>
              <a:t>Different</a:t>
            </a:r>
            <a:r>
              <a:rPr lang="fr-LU" dirty="0" smtClean="0"/>
              <a:t> </a:t>
            </a:r>
            <a:r>
              <a:rPr lang="fr-LU" dirty="0" err="1" smtClean="0"/>
              <a:t>models</a:t>
            </a:r>
            <a:r>
              <a:rPr lang="fr-LU" dirty="0" smtClean="0"/>
              <a:t> </a:t>
            </a:r>
            <a:r>
              <a:rPr lang="fr-LU" dirty="0" err="1" smtClean="0"/>
              <a:t>make</a:t>
            </a:r>
            <a:r>
              <a:rPr lang="fr-LU" dirty="0" smtClean="0"/>
              <a:t> </a:t>
            </a:r>
            <a:r>
              <a:rPr lang="fr-LU" dirty="0" err="1" smtClean="0"/>
              <a:t>different</a:t>
            </a:r>
            <a:r>
              <a:rPr lang="fr-LU" dirty="0" smtClean="0"/>
              <a:t> types of </a:t>
            </a:r>
            <a:r>
              <a:rPr lang="fr-LU" dirty="0" err="1" smtClean="0"/>
              <a:t>errors</a:t>
            </a:r>
            <a:endParaRPr lang="fr-LU" dirty="0" smtClean="0"/>
          </a:p>
          <a:p>
            <a:endParaRPr lang="fr-LU" dirty="0"/>
          </a:p>
          <a:p>
            <a:r>
              <a:rPr lang="fr-LU" dirty="0" smtClean="0"/>
              <a:t>One </a:t>
            </a:r>
            <a:r>
              <a:rPr lang="fr-LU" dirty="0" err="1" smtClean="0"/>
              <a:t>meta</a:t>
            </a:r>
            <a:r>
              <a:rPr lang="fr-LU" dirty="0" smtClean="0"/>
              <a:t>-model </a:t>
            </a:r>
            <a:r>
              <a:rPr lang="fr-LU" dirty="0" err="1" smtClean="0"/>
              <a:t>is</a:t>
            </a:r>
            <a:r>
              <a:rPr lang="fr-LU" dirty="0" smtClean="0"/>
              <a:t> </a:t>
            </a:r>
            <a:r>
              <a:rPr lang="fr-LU" dirty="0" err="1" smtClean="0"/>
              <a:t>using</a:t>
            </a:r>
            <a:r>
              <a:rPr lang="fr-LU" dirty="0" smtClean="0"/>
              <a:t> the </a:t>
            </a:r>
            <a:r>
              <a:rPr lang="fr-LU" dirty="0" err="1" smtClean="0"/>
              <a:t>other</a:t>
            </a:r>
            <a:r>
              <a:rPr lang="fr-LU" dirty="0" smtClean="0"/>
              <a:t> </a:t>
            </a:r>
            <a:r>
              <a:rPr lang="fr-LU" dirty="0" err="1" smtClean="0"/>
              <a:t>models</a:t>
            </a:r>
            <a:r>
              <a:rPr lang="fr-LU" dirty="0" smtClean="0"/>
              <a:t> </a:t>
            </a:r>
            <a:r>
              <a:rPr lang="fr-LU" dirty="0" err="1" smtClean="0"/>
              <a:t>predictions</a:t>
            </a:r>
            <a:r>
              <a:rPr lang="fr-LU" dirty="0" smtClean="0"/>
              <a:t> as </a:t>
            </a:r>
            <a:r>
              <a:rPr lang="fr-LU" dirty="0" err="1" smtClean="0"/>
              <a:t>features</a:t>
            </a:r>
            <a:endParaRPr lang="fr-L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35742" y="4247541"/>
            <a:ext cx="830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dirty="0" smtClean="0"/>
              <a:t>knn-3        </a:t>
            </a:r>
            <a:r>
              <a:rPr lang="fr-LU" dirty="0" err="1" smtClean="0"/>
              <a:t>gbm</a:t>
            </a:r>
            <a:r>
              <a:rPr lang="fr-LU" dirty="0" smtClean="0"/>
              <a:t>          </a:t>
            </a:r>
            <a:r>
              <a:rPr lang="fr-LU" dirty="0" err="1" smtClean="0"/>
              <a:t>logistic</a:t>
            </a:r>
            <a:r>
              <a:rPr lang="fr-LU" dirty="0" smtClean="0"/>
              <a:t>          …              …                        			</a:t>
            </a:r>
            <a:r>
              <a:rPr lang="fr-LU" dirty="0" err="1" smtClean="0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72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err="1" smtClean="0"/>
              <a:t>Recommended</a:t>
            </a:r>
            <a:r>
              <a:rPr lang="fr-LU" sz="3200" dirty="0" smtClean="0"/>
              <a:t> </a:t>
            </a:r>
            <a:r>
              <a:rPr lang="fr-LU" sz="3200" dirty="0" err="1" smtClean="0"/>
              <a:t>resources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81277" y="904565"/>
            <a:ext cx="859725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LU" sz="1600" dirty="0" smtClean="0"/>
              <a:t>Books:</a:t>
            </a:r>
          </a:p>
          <a:p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400" dirty="0" smtClean="0"/>
              <a:t>The </a:t>
            </a:r>
            <a:r>
              <a:rPr lang="fr-LU" sz="1400" dirty="0" err="1" smtClean="0"/>
              <a:t>Elements</a:t>
            </a:r>
            <a:r>
              <a:rPr lang="fr-LU" sz="1400" dirty="0" smtClean="0"/>
              <a:t> of </a:t>
            </a:r>
            <a:r>
              <a:rPr lang="fr-LU" sz="1400" dirty="0" err="1" smtClean="0"/>
              <a:t>Statistical</a:t>
            </a:r>
            <a:r>
              <a:rPr lang="fr-LU" sz="1400" dirty="0" smtClean="0"/>
              <a:t> Learning, Trevor, </a:t>
            </a:r>
            <a:r>
              <a:rPr lang="fr-LU" sz="1400" dirty="0" err="1" smtClean="0"/>
              <a:t>Hastie</a:t>
            </a:r>
            <a:r>
              <a:rPr lang="fr-LU" sz="1400" dirty="0" smtClean="0"/>
              <a:t> and </a:t>
            </a:r>
            <a:r>
              <a:rPr lang="fr-LU" sz="1400" dirty="0" err="1" smtClean="0"/>
              <a:t>Tibshirani</a:t>
            </a:r>
            <a:endParaRPr lang="fr-LU" sz="1400" dirty="0"/>
          </a:p>
          <a:p>
            <a:pPr marL="285750" indent="-285750">
              <a:buFontTx/>
              <a:buChar char="-"/>
            </a:pPr>
            <a:r>
              <a:rPr lang="fr-LU" sz="1400" dirty="0" smtClean="0"/>
              <a:t>Pattern Recognition and Machine Learning, </a:t>
            </a:r>
            <a:r>
              <a:rPr lang="en-US" sz="1400" dirty="0" smtClean="0"/>
              <a:t>Bishop</a:t>
            </a:r>
          </a:p>
          <a:p>
            <a:pPr marL="285750" indent="-285750">
              <a:buFontTx/>
              <a:buChar char="-"/>
            </a:pPr>
            <a:r>
              <a:rPr lang="fr-LU" sz="1400" dirty="0" err="1" smtClean="0"/>
              <a:t>Artificial</a:t>
            </a:r>
            <a:r>
              <a:rPr lang="fr-LU" sz="1400" dirty="0" smtClean="0"/>
              <a:t> Intelligence for </a:t>
            </a:r>
            <a:r>
              <a:rPr lang="fr-LU" sz="1400" dirty="0" err="1" smtClean="0"/>
              <a:t>Humans</a:t>
            </a:r>
            <a:r>
              <a:rPr lang="fr-LU" sz="1400" dirty="0" smtClean="0"/>
              <a:t>, </a:t>
            </a:r>
            <a:r>
              <a:rPr lang="fr-LU" sz="1400" dirty="0" smtClean="0"/>
              <a:t>vol1, 2, 3, </a:t>
            </a:r>
            <a:r>
              <a:rPr lang="fr-LU" sz="1400" dirty="0" err="1" smtClean="0"/>
              <a:t>Heaton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endParaRPr lang="fr-LU" sz="1600" dirty="0"/>
          </a:p>
          <a:p>
            <a:r>
              <a:rPr lang="fr-LU" sz="1600" dirty="0" smtClean="0"/>
              <a:t>Courses:</a:t>
            </a:r>
          </a:p>
          <a:p>
            <a:endParaRPr lang="fr-LU" sz="1600" dirty="0"/>
          </a:p>
          <a:p>
            <a:pPr marL="285750" indent="-285750">
              <a:buFontTx/>
              <a:buChar char="-"/>
            </a:pPr>
            <a:r>
              <a:rPr lang="fr-LU" sz="1400" dirty="0" smtClean="0"/>
              <a:t>Andrew </a:t>
            </a:r>
            <a:r>
              <a:rPr lang="fr-LU" sz="1400" dirty="0" err="1" smtClean="0"/>
              <a:t>Ng’s</a:t>
            </a:r>
            <a:r>
              <a:rPr lang="fr-LU" sz="1400" dirty="0" smtClean="0"/>
              <a:t> Machine Learning course on Coursera (</a:t>
            </a:r>
            <a:r>
              <a:rPr lang="fr-LU" sz="1400" dirty="0" err="1" smtClean="0"/>
              <a:t>somewhat</a:t>
            </a:r>
            <a:r>
              <a:rPr lang="fr-LU" sz="1400" dirty="0" smtClean="0"/>
              <a:t> </a:t>
            </a:r>
            <a:r>
              <a:rPr lang="fr-LU" sz="1400" dirty="0" err="1" smtClean="0"/>
              <a:t>practical</a:t>
            </a:r>
            <a:r>
              <a:rPr lang="fr-LU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LU" sz="1400" dirty="0" err="1" smtClean="0"/>
              <a:t>Udemy</a:t>
            </a:r>
            <a:r>
              <a:rPr lang="fr-LU" sz="1400" dirty="0" smtClean="0"/>
              <a:t> (for python and R)</a:t>
            </a:r>
            <a:endParaRPr lang="fr-LU" sz="1400" dirty="0" smtClean="0"/>
          </a:p>
          <a:p>
            <a:pPr marL="285750" indent="-285750">
              <a:buFontTx/>
              <a:buChar char="-"/>
            </a:pPr>
            <a:r>
              <a:rPr lang="fr-LU" sz="1400" dirty="0" smtClean="0"/>
              <a:t>fast.ai (</a:t>
            </a:r>
            <a:r>
              <a:rPr lang="fr-LU" sz="1400" dirty="0" err="1" smtClean="0"/>
              <a:t>very</a:t>
            </a:r>
            <a:r>
              <a:rPr lang="fr-LU" sz="1400" dirty="0" smtClean="0"/>
              <a:t> </a:t>
            </a:r>
            <a:r>
              <a:rPr lang="fr-LU" sz="1400" dirty="0" err="1" smtClean="0"/>
              <a:t>applied</a:t>
            </a:r>
            <a:r>
              <a:rPr lang="fr-LU" sz="1400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r>
              <a:rPr lang="en-US" sz="1600" dirty="0" smtClean="0"/>
              <a:t>Bad sources:</a:t>
            </a:r>
          </a:p>
          <a:p>
            <a:endParaRPr lang="fr-LU" sz="1400" dirty="0" smtClean="0"/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Siraj</a:t>
            </a:r>
            <a:r>
              <a:rPr lang="en-US" sz="1400" dirty="0" smtClean="0"/>
              <a:t> </a:t>
            </a:r>
            <a:r>
              <a:rPr lang="en-US" sz="1400" dirty="0" err="1" smtClean="0"/>
              <a:t>Raval’s</a:t>
            </a:r>
            <a:r>
              <a:rPr lang="en-US" sz="1400" dirty="0" smtClean="0"/>
              <a:t> </a:t>
            </a:r>
            <a:r>
              <a:rPr lang="en-US" sz="1400" dirty="0" smtClean="0"/>
              <a:t>videos</a:t>
            </a:r>
          </a:p>
          <a:p>
            <a:pPr marL="285750" indent="-285750">
              <a:buFontTx/>
              <a:buChar char="-"/>
            </a:pPr>
            <a:r>
              <a:rPr lang="fr-LU" sz="1400" dirty="0" err="1" smtClean="0"/>
              <a:t>Random</a:t>
            </a:r>
            <a:r>
              <a:rPr lang="fr-LU" sz="1400" dirty="0" smtClean="0"/>
              <a:t> blog </a:t>
            </a:r>
            <a:r>
              <a:rPr lang="fr-LU" sz="1400" dirty="0" err="1" smtClean="0"/>
              <a:t>posts</a:t>
            </a:r>
            <a:r>
              <a:rPr lang="fr-LU" sz="1400" dirty="0" smtClean="0"/>
              <a:t> </a:t>
            </a:r>
            <a:r>
              <a:rPr lang="fr-LU" sz="1400" dirty="0" err="1" smtClean="0"/>
              <a:t>with</a:t>
            </a:r>
            <a:r>
              <a:rPr lang="fr-LU" sz="1400" dirty="0" smtClean="0"/>
              <a:t> </a:t>
            </a:r>
            <a:r>
              <a:rPr lang="fr-LU" sz="1400" dirty="0" err="1" smtClean="0"/>
              <a:t>clickbaity</a:t>
            </a:r>
            <a:r>
              <a:rPr lang="fr-LU" sz="1400" dirty="0" smtClean="0"/>
              <a:t> </a:t>
            </a:r>
            <a:r>
              <a:rPr lang="fr-LU" sz="1400" dirty="0" err="1" smtClean="0"/>
              <a:t>titles</a:t>
            </a:r>
            <a:endParaRPr lang="en-US" sz="1400" dirty="0" smtClean="0"/>
          </a:p>
          <a:p>
            <a:endParaRPr lang="fr-LU" sz="1400" dirty="0" smtClean="0"/>
          </a:p>
          <a:p>
            <a:endParaRPr lang="fr-LU" sz="1600" dirty="0"/>
          </a:p>
          <a:p>
            <a:endParaRPr lang="fr-LU" sz="1600" dirty="0" smtClean="0"/>
          </a:p>
          <a:p>
            <a:r>
              <a:rPr lang="fr-LU" sz="1600" dirty="0" err="1" smtClean="0"/>
              <a:t>Playground</a:t>
            </a:r>
            <a:r>
              <a:rPr lang="fr-LU" sz="1600" dirty="0" smtClean="0"/>
              <a:t>:</a:t>
            </a:r>
          </a:p>
          <a:p>
            <a:endParaRPr lang="fr-LU" sz="1600" dirty="0" smtClean="0"/>
          </a:p>
          <a:p>
            <a:pPr marL="285750" indent="-285750">
              <a:buFontTx/>
              <a:buChar char="-"/>
            </a:pPr>
            <a:r>
              <a:rPr lang="fr-LU" sz="1400" dirty="0" smtClean="0">
                <a:hlinkClick r:id="rId3"/>
              </a:rPr>
              <a:t>http</a:t>
            </a:r>
            <a:r>
              <a:rPr lang="fr-LU" sz="1400" dirty="0">
                <a:hlinkClick r:id="rId3"/>
              </a:rPr>
              <a:t>://</a:t>
            </a:r>
            <a:r>
              <a:rPr lang="fr-LU" sz="1400" dirty="0" smtClean="0">
                <a:hlinkClick r:id="rId3"/>
              </a:rPr>
              <a:t>playground.tensorflow.org</a:t>
            </a:r>
            <a:endParaRPr lang="fr-LU" sz="1400" dirty="0"/>
          </a:p>
          <a:p>
            <a:pPr marL="285750" indent="-285750">
              <a:buFontTx/>
              <a:buChar char="-"/>
            </a:pPr>
            <a:r>
              <a:rPr lang="fr-LU" sz="1400" dirty="0" smtClean="0"/>
              <a:t>Total </a:t>
            </a:r>
            <a:r>
              <a:rPr lang="fr-LU" sz="1400" dirty="0" err="1" smtClean="0"/>
              <a:t>beginner</a:t>
            </a:r>
            <a:r>
              <a:rPr lang="fr-LU" sz="1400" dirty="0" smtClean="0"/>
              <a:t>: </a:t>
            </a:r>
            <a:r>
              <a:rPr lang="fr-LU" sz="1400" dirty="0" smtClean="0">
                <a:hlinkClick r:id="rId4"/>
              </a:rPr>
              <a:t>www.towardsdatascience.com</a:t>
            </a:r>
            <a:endParaRPr lang="fr-LU" sz="1400" dirty="0" smtClean="0"/>
          </a:p>
          <a:p>
            <a:pPr marL="285750" indent="-285750">
              <a:buFontTx/>
              <a:buChar char="-"/>
            </a:pPr>
            <a:r>
              <a:rPr lang="fr-LU" sz="1400" dirty="0" smtClean="0"/>
              <a:t>Test </a:t>
            </a:r>
            <a:r>
              <a:rPr lang="fr-LU" sz="1400" dirty="0" err="1" smtClean="0"/>
              <a:t>your</a:t>
            </a:r>
            <a:r>
              <a:rPr lang="fr-LU" sz="1400" dirty="0" smtClean="0"/>
              <a:t> </a:t>
            </a:r>
            <a:r>
              <a:rPr lang="fr-LU" sz="1400" dirty="0" err="1" smtClean="0"/>
              <a:t>skills</a:t>
            </a:r>
            <a:r>
              <a:rPr lang="fr-LU" sz="1400" dirty="0" smtClean="0"/>
              <a:t> and </a:t>
            </a:r>
            <a:r>
              <a:rPr lang="fr-LU" sz="1400" dirty="0" err="1" smtClean="0"/>
              <a:t>earn</a:t>
            </a:r>
            <a:r>
              <a:rPr lang="fr-LU" sz="1400" dirty="0" smtClean="0"/>
              <a:t> money: </a:t>
            </a:r>
            <a:r>
              <a:rPr lang="fr-LU" sz="1400" dirty="0" err="1" smtClean="0"/>
              <a:t>Kaggle</a:t>
            </a:r>
            <a:r>
              <a:rPr lang="fr-LU" sz="1400" dirty="0" smtClean="0"/>
              <a:t> </a:t>
            </a:r>
            <a:r>
              <a:rPr lang="fr-LU" sz="1400" dirty="0" err="1" smtClean="0"/>
              <a:t>competitions</a:t>
            </a:r>
            <a:endParaRPr lang="fr-LU" sz="14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319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73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smtClean="0">
                <a:solidFill>
                  <a:schemeClr val="bg1"/>
                </a:solidFill>
              </a:rPr>
              <a:t>bastien De Landtsheer		</a:t>
            </a:r>
            <a:fld id="{98F6B4FB-FCCB-470C-A734-9246A1C5FDB1}" type="slidenum">
              <a:rPr lang="en-US" sz="1400" b="1">
                <a:solidFill>
                  <a:schemeClr val="bg1"/>
                </a:solidFill>
              </a:rPr>
              <a:t>73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0071" y="280987"/>
            <a:ext cx="787255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Thank you for your attention !</a:t>
            </a:r>
            <a:endParaRPr lang="fr-LU" sz="2800" dirty="0"/>
          </a:p>
        </p:txBody>
      </p:sp>
    </p:spTree>
    <p:extLst>
      <p:ext uri="{BB962C8B-B14F-4D97-AF65-F5344CB8AC3E}">
        <p14:creationId xmlns:p14="http://schemas.microsoft.com/office/powerpoint/2010/main" val="128555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8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</a:t>
            </a:r>
            <a:r>
              <a:rPr lang="fr-LU" sz="3200" dirty="0"/>
              <a:t>Machine Learning in </a:t>
            </a:r>
            <a:r>
              <a:rPr lang="fr-LU" sz="3200" dirty="0" smtClean="0"/>
              <a:t>healthcare:</a:t>
            </a:r>
          </a:p>
          <a:p>
            <a:pPr algn="ctr"/>
            <a:r>
              <a:rPr lang="fr-LU" sz="3200" dirty="0"/>
              <a:t>c</a:t>
            </a:r>
            <a:r>
              <a:rPr lang="fr-LU" sz="3200" dirty="0" smtClean="0"/>
              <a:t>omputer vision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397564"/>
            <a:ext cx="5353050" cy="3590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290" y="5663381"/>
            <a:ext cx="8357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Coudray</a:t>
            </a:r>
            <a:r>
              <a:rPr lang="en-US" sz="1400" dirty="0"/>
              <a:t>, N., </a:t>
            </a:r>
            <a:r>
              <a:rPr lang="en-US" sz="1400" dirty="0" err="1"/>
              <a:t>Ocampo</a:t>
            </a:r>
            <a:r>
              <a:rPr lang="en-US" sz="1400" dirty="0"/>
              <a:t>, P.S., </a:t>
            </a:r>
            <a:r>
              <a:rPr lang="en-US" sz="1400" dirty="0" err="1"/>
              <a:t>Sakellaropoulos</a:t>
            </a:r>
            <a:r>
              <a:rPr lang="en-US" sz="1400" dirty="0"/>
              <a:t>, T. </a:t>
            </a:r>
            <a:r>
              <a:rPr lang="en-US" sz="1400" i="1" dirty="0"/>
              <a:t>et al.</a:t>
            </a:r>
            <a:r>
              <a:rPr lang="en-US" sz="1400" dirty="0"/>
              <a:t> Classification and mutation prediction from non–small cell lung cancer histopathology images using deep learning. </a:t>
            </a:r>
            <a:r>
              <a:rPr lang="en-US" sz="1400" i="1" dirty="0"/>
              <a:t>Nat Med</a:t>
            </a:r>
            <a:r>
              <a:rPr lang="en-US" sz="1400" dirty="0"/>
              <a:t> 24, 1559–1567 (2018) </a:t>
            </a:r>
          </a:p>
        </p:txBody>
      </p:sp>
    </p:spTree>
    <p:extLst>
      <p:ext uri="{BB962C8B-B14F-4D97-AF65-F5344CB8AC3E}">
        <p14:creationId xmlns:p14="http://schemas.microsoft.com/office/powerpoint/2010/main" val="17845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6540137"/>
            <a:ext cx="91440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University of Luxembourg		S</a:t>
            </a:r>
            <a:r>
              <a:rPr lang="fr-LU" sz="1400" b="1" dirty="0" smtClean="0">
                <a:solidFill>
                  <a:schemeClr val="bg1"/>
                </a:solidFill>
              </a:rPr>
              <a:t>é</a:t>
            </a:r>
            <a:r>
              <a:rPr lang="en-US" sz="1400" b="1" dirty="0" err="1" smtClean="0">
                <a:solidFill>
                  <a:schemeClr val="bg1"/>
                </a:solidFill>
              </a:rPr>
              <a:t>bastien</a:t>
            </a:r>
            <a:r>
              <a:rPr lang="en-US" sz="1400" b="1" dirty="0" smtClean="0">
                <a:solidFill>
                  <a:schemeClr val="bg1"/>
                </a:solidFill>
              </a:rPr>
              <a:t> De </a:t>
            </a:r>
            <a:r>
              <a:rPr lang="en-US" sz="1400" b="1" dirty="0" err="1" smtClean="0">
                <a:solidFill>
                  <a:schemeClr val="bg1"/>
                </a:solidFill>
              </a:rPr>
              <a:t>Landtsheer</a:t>
            </a:r>
            <a:r>
              <a:rPr lang="en-US" sz="1400" b="1" dirty="0" smtClean="0">
                <a:solidFill>
                  <a:schemeClr val="bg1"/>
                </a:solidFill>
              </a:rPr>
              <a:t>		</a:t>
            </a:r>
            <a:fld id="{46B62AC2-0861-4276-93E3-34818B3DA458}" type="slidenum">
              <a:rPr lang="en-US" sz="1400" b="1">
                <a:solidFill>
                  <a:schemeClr val="bg1"/>
                </a:solidFill>
              </a:rPr>
              <a:t>9</a:t>
            </a:fld>
            <a:endParaRPr lang="fr-LU" sz="1400" b="1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171"/>
            <a:ext cx="350101" cy="3137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80194" y="149409"/>
            <a:ext cx="8666701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LU" sz="3200" dirty="0" smtClean="0"/>
              <a:t>Applications of </a:t>
            </a:r>
            <a:r>
              <a:rPr lang="fr-LU" sz="3200" dirty="0"/>
              <a:t>Machine Learning in </a:t>
            </a:r>
            <a:r>
              <a:rPr lang="fr-LU" sz="3200" dirty="0" smtClean="0"/>
              <a:t>healthcare:</a:t>
            </a:r>
          </a:p>
          <a:p>
            <a:pPr algn="ctr"/>
            <a:r>
              <a:rPr lang="fr-LU" sz="3200" dirty="0"/>
              <a:t>c</a:t>
            </a:r>
            <a:r>
              <a:rPr lang="fr-LU" sz="3200" dirty="0" smtClean="0"/>
              <a:t>omputer vision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07" y="1340525"/>
            <a:ext cx="5552694" cy="4249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101" y="5663381"/>
            <a:ext cx="869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Wei, J.W., </a:t>
            </a:r>
            <a:r>
              <a:rPr lang="en-US" sz="1200" dirty="0" err="1"/>
              <a:t>Tafe</a:t>
            </a:r>
            <a:r>
              <a:rPr lang="en-US" sz="1200" dirty="0"/>
              <a:t>, L.J., </a:t>
            </a:r>
            <a:r>
              <a:rPr lang="en-US" sz="1200" dirty="0" err="1"/>
              <a:t>Linnik</a:t>
            </a:r>
            <a:r>
              <a:rPr lang="en-US" sz="1200" dirty="0"/>
              <a:t>, Y.A. </a:t>
            </a:r>
            <a:r>
              <a:rPr lang="en-US" sz="1200" i="1" dirty="0"/>
              <a:t>et al.</a:t>
            </a:r>
            <a:r>
              <a:rPr lang="en-US" sz="1200" dirty="0"/>
              <a:t> Pathologist-level classification of histologic patterns on resected lung adenocarcinoma slides with deep neural networks. </a:t>
            </a:r>
            <a:r>
              <a:rPr lang="en-US" sz="1200" i="1" dirty="0" err="1"/>
              <a:t>Sci</a:t>
            </a:r>
            <a:r>
              <a:rPr lang="en-US" sz="1200" i="1" dirty="0"/>
              <a:t> Rep</a:t>
            </a:r>
            <a:r>
              <a:rPr lang="en-US" sz="1200" dirty="0"/>
              <a:t> </a:t>
            </a:r>
            <a:r>
              <a:rPr lang="en-US" sz="1200" b="1" dirty="0"/>
              <a:t>9, </a:t>
            </a:r>
            <a:r>
              <a:rPr lang="en-US" sz="1200" dirty="0"/>
              <a:t>3358 (2019)</a:t>
            </a:r>
          </a:p>
        </p:txBody>
      </p:sp>
    </p:spTree>
    <p:extLst>
      <p:ext uri="{BB962C8B-B14F-4D97-AF65-F5344CB8AC3E}">
        <p14:creationId xmlns:p14="http://schemas.microsoft.com/office/powerpoint/2010/main" val="65064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20029</TotalTime>
  <Words>2615</Words>
  <Application>Microsoft Office PowerPoint</Application>
  <PresentationFormat>On-screen Show (4:3)</PresentationFormat>
  <Paragraphs>874</Paragraphs>
  <Slides>73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Luxembourg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Sébastien DE LANDTSHEER</dc:creator>
  <cp:lastModifiedBy>Sébastien DE LANDTSHEER</cp:lastModifiedBy>
  <cp:revision>523</cp:revision>
  <dcterms:created xsi:type="dcterms:W3CDTF">2015-06-15T10:41:36Z</dcterms:created>
  <dcterms:modified xsi:type="dcterms:W3CDTF">2019-11-05T08:21:19Z</dcterms:modified>
</cp:coreProperties>
</file>